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753600" cy="7315200"/>
  <p:notesSz cx="6858000" cy="9144000"/>
  <p:embeddedFontLst>
    <p:embeddedFont>
      <p:font typeface="Calibri" panose="020F0502020204030204" pitchFamily="34" charset="0"/>
      <p:regular r:id="rId19"/>
      <p:bold r:id="rId20"/>
      <p:italic r:id="rId21"/>
      <p:boldItalic r:id="rId22"/>
    </p:embeddedFont>
    <p:embeddedFont>
      <p:font typeface="DM Sans" panose="020B0604020202020204" charset="0"/>
      <p:regular r:id="rId23"/>
    </p:embeddedFont>
    <p:embeddedFont>
      <p:font typeface="DM Sans Bold" panose="020B0604020202020204" charset="0"/>
      <p:regular r:id="rId24"/>
    </p:embeddedFont>
    <p:embeddedFont>
      <p:font typeface="League Spartan" panose="020B0604020202020204" charset="0"/>
      <p:regular r:id="rId25"/>
    </p:embeddedFont>
    <p:embeddedFont>
      <p:font typeface="Mansalva" panose="020B0604020202020204" charset="0"/>
      <p:regular r:id="rId26"/>
    </p:embeddedFont>
    <p:embeddedFont>
      <p:font typeface="Roboto" panose="02000000000000000000" pitchFamily="2" charset="0"/>
      <p:regular r:id="rId27"/>
      <p:bold r:id="rId28"/>
      <p:italic r:id="rId29"/>
      <p:boldItalic r:id="rId30"/>
    </p:embeddedFont>
    <p:embeddedFont>
      <p:font typeface="Roboto Bold" panose="02000000000000000000" pitchFamily="2" charset="0"/>
      <p:regular r:id="rId31"/>
      <p:bold r:id="rId32"/>
    </p:embeddedFont>
    <p:embeddedFont>
      <p:font typeface="Telegraf" panose="020B0604020202020204" charset="0"/>
      <p:regular r:id="rId33"/>
    </p:embeddedFont>
    <p:embeddedFont>
      <p:font typeface="Telegraf Medium"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0829" autoAdjust="0"/>
  </p:normalViewPr>
  <p:slideViewPr>
    <p:cSldViewPr>
      <p:cViewPr varScale="1">
        <p:scale>
          <a:sx n="73" d="100"/>
          <a:sy n="73" d="100"/>
        </p:scale>
        <p:origin x="1598"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11/24/2021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svg"/><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8.svg"/><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8.svg"/><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9.jpe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8.svg"/></Relationships>
</file>

<file path=ppt/slides/_rels/slide1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18" Type="http://schemas.openxmlformats.org/officeDocument/2006/relationships/image" Target="../media/image30.png"/><Relationship Id="rId26" Type="http://schemas.openxmlformats.org/officeDocument/2006/relationships/image" Target="../media/image38.png"/><Relationship Id="rId3" Type="http://schemas.openxmlformats.org/officeDocument/2006/relationships/image" Target="../media/image15.svg"/><Relationship Id="rId21" Type="http://schemas.openxmlformats.org/officeDocument/2006/relationships/image" Target="../media/image33.svg"/><Relationship Id="rId7" Type="http://schemas.openxmlformats.org/officeDocument/2006/relationships/image" Target="../media/image19.svg"/><Relationship Id="rId12" Type="http://schemas.openxmlformats.org/officeDocument/2006/relationships/image" Target="../media/image24.png"/><Relationship Id="rId17" Type="http://schemas.openxmlformats.org/officeDocument/2006/relationships/image" Target="../media/image29.svg"/><Relationship Id="rId25" Type="http://schemas.openxmlformats.org/officeDocument/2006/relationships/image" Target="../media/image37.svg"/><Relationship Id="rId2" Type="http://schemas.openxmlformats.org/officeDocument/2006/relationships/image" Target="../media/image14.png"/><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svg"/><Relationship Id="rId24" Type="http://schemas.openxmlformats.org/officeDocument/2006/relationships/image" Target="../media/image36.png"/><Relationship Id="rId5" Type="http://schemas.openxmlformats.org/officeDocument/2006/relationships/image" Target="../media/image17.svg"/><Relationship Id="rId15" Type="http://schemas.openxmlformats.org/officeDocument/2006/relationships/image" Target="../media/image27.svg"/><Relationship Id="rId23" Type="http://schemas.openxmlformats.org/officeDocument/2006/relationships/image" Target="../media/image35.svg"/><Relationship Id="rId28" Type="http://schemas.openxmlformats.org/officeDocument/2006/relationships/image" Target="../media/image40.png"/><Relationship Id="rId10" Type="http://schemas.openxmlformats.org/officeDocument/2006/relationships/image" Target="../media/image22.png"/><Relationship Id="rId19" Type="http://schemas.openxmlformats.org/officeDocument/2006/relationships/image" Target="../media/image31.sv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26.png"/><Relationship Id="rId22" Type="http://schemas.openxmlformats.org/officeDocument/2006/relationships/image" Target="../media/image34.png"/><Relationship Id="rId27" Type="http://schemas.openxmlformats.org/officeDocument/2006/relationships/image" Target="../media/image39.svg"/></Relationships>
</file>

<file path=ppt/slides/_rels/slide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A74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4514566" y="1943843"/>
            <a:ext cx="7315201" cy="3427512"/>
          </a:xfrm>
          <a:prstGeom prst="rect">
            <a:avLst/>
          </a:prstGeom>
        </p:spPr>
      </p:pic>
      <p:grpSp>
        <p:nvGrpSpPr>
          <p:cNvPr id="3" name="Group 3"/>
          <p:cNvGrpSpPr>
            <a:grpSpLocks noChangeAspect="1"/>
          </p:cNvGrpSpPr>
          <p:nvPr/>
        </p:nvGrpSpPr>
        <p:grpSpPr>
          <a:xfrm>
            <a:off x="110478" y="715882"/>
            <a:ext cx="6347292" cy="6347292"/>
            <a:chOff x="0" y="0"/>
            <a:chExt cx="6350000" cy="6349975"/>
          </a:xfrm>
        </p:grpSpPr>
        <p:sp>
          <p:nvSpPr>
            <p:cNvPr id="4" name="Freeform 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32251" r="-28914" b="-7108"/>
              </a:stretch>
            </a:blipFill>
          </p:spPr>
        </p:sp>
      </p:gr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237095" y="2253272"/>
            <a:ext cx="6648188" cy="2824524"/>
          </a:xfrm>
          <a:prstGeom prst="rect">
            <a:avLst/>
          </a:prstGeom>
        </p:spPr>
      </p:pic>
      <p:grpSp>
        <p:nvGrpSpPr>
          <p:cNvPr id="6" name="Group 6"/>
          <p:cNvGrpSpPr/>
          <p:nvPr/>
        </p:nvGrpSpPr>
        <p:grpSpPr>
          <a:xfrm>
            <a:off x="3485704" y="2151156"/>
            <a:ext cx="5674969" cy="2527291"/>
            <a:chOff x="0" y="0"/>
            <a:chExt cx="7566625" cy="3369721"/>
          </a:xfrm>
        </p:grpSpPr>
        <p:sp>
          <p:nvSpPr>
            <p:cNvPr id="7" name="TextBox 7"/>
            <p:cNvSpPr txBox="1"/>
            <p:nvPr/>
          </p:nvSpPr>
          <p:spPr>
            <a:xfrm>
              <a:off x="0" y="630719"/>
              <a:ext cx="7566454" cy="2739002"/>
            </a:xfrm>
            <a:prstGeom prst="rect">
              <a:avLst/>
            </a:prstGeom>
          </p:spPr>
          <p:txBody>
            <a:bodyPr lIns="0" tIns="0" rIns="0" bIns="0" rtlCol="0" anchor="t">
              <a:spAutoFit/>
            </a:bodyPr>
            <a:lstStyle/>
            <a:p>
              <a:pPr>
                <a:lnSpc>
                  <a:spcPts val="5434"/>
                </a:lnSpc>
              </a:pPr>
              <a:r>
                <a:rPr lang="en-US" sz="4491" spc="224">
                  <a:solidFill>
                    <a:srgbClr val="6DBFC7"/>
                  </a:solidFill>
                  <a:latin typeface="League Spartan"/>
                </a:rPr>
                <a:t>WE GROW AND DELIVER ORGANIC FOOD.</a:t>
              </a:r>
            </a:p>
          </p:txBody>
        </p:sp>
        <p:sp>
          <p:nvSpPr>
            <p:cNvPr id="8" name="TextBox 8"/>
            <p:cNvSpPr txBox="1"/>
            <p:nvPr/>
          </p:nvSpPr>
          <p:spPr>
            <a:xfrm>
              <a:off x="171" y="-9525"/>
              <a:ext cx="7566454" cy="374801"/>
            </a:xfrm>
            <a:prstGeom prst="rect">
              <a:avLst/>
            </a:prstGeom>
          </p:spPr>
          <p:txBody>
            <a:bodyPr lIns="0" tIns="0" rIns="0" bIns="0" rtlCol="0" anchor="t">
              <a:spAutoFit/>
            </a:bodyPr>
            <a:lstStyle/>
            <a:p>
              <a:pPr>
                <a:lnSpc>
                  <a:spcPts val="2270"/>
                </a:lnSpc>
              </a:pPr>
              <a:endParaRPr/>
            </a:p>
          </p:txBody>
        </p:sp>
      </p:grpSp>
      <p:pic>
        <p:nvPicPr>
          <p:cNvPr id="10" name="Picture 10"/>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4261847" y="15868"/>
            <a:ext cx="938655" cy="938655"/>
          </a:xfrm>
          <a:prstGeom prst="rect">
            <a:avLst/>
          </a:prstGeom>
        </p:spPr>
      </p:pic>
      <p:sp>
        <p:nvSpPr>
          <p:cNvPr id="11" name="TextBox 11"/>
          <p:cNvSpPr txBox="1"/>
          <p:nvPr/>
        </p:nvSpPr>
        <p:spPr>
          <a:xfrm>
            <a:off x="7160344" y="230289"/>
            <a:ext cx="2518611" cy="673412"/>
          </a:xfrm>
          <a:prstGeom prst="rect">
            <a:avLst/>
          </a:prstGeom>
        </p:spPr>
        <p:txBody>
          <a:bodyPr lIns="0" tIns="0" rIns="0" bIns="0" rtlCol="0" anchor="t">
            <a:spAutoFit/>
          </a:bodyPr>
          <a:lstStyle/>
          <a:p>
            <a:pPr algn="ctr">
              <a:lnSpc>
                <a:spcPts val="5043"/>
              </a:lnSpc>
            </a:pPr>
            <a:r>
              <a:rPr lang="en-US" sz="5043">
                <a:solidFill>
                  <a:srgbClr val="00892C"/>
                </a:solidFill>
                <a:latin typeface="Libre Franklin Black Bold"/>
              </a:rPr>
              <a:t>FRESH</a:t>
            </a:r>
          </a:p>
        </p:txBody>
      </p:sp>
      <p:sp>
        <p:nvSpPr>
          <p:cNvPr id="12" name="TextBox 12"/>
          <p:cNvSpPr txBox="1"/>
          <p:nvPr/>
        </p:nvSpPr>
        <p:spPr>
          <a:xfrm>
            <a:off x="5230045" y="252026"/>
            <a:ext cx="2004944" cy="639463"/>
          </a:xfrm>
          <a:prstGeom prst="rect">
            <a:avLst/>
          </a:prstGeom>
        </p:spPr>
        <p:txBody>
          <a:bodyPr lIns="0" tIns="0" rIns="0" bIns="0" rtlCol="0" anchor="t">
            <a:spAutoFit/>
          </a:bodyPr>
          <a:lstStyle/>
          <a:p>
            <a:pPr algn="ctr">
              <a:lnSpc>
                <a:spcPts val="4883"/>
              </a:lnSpc>
            </a:pPr>
            <a:r>
              <a:rPr lang="en-US" sz="4883">
                <a:solidFill>
                  <a:srgbClr val="00892C"/>
                </a:solidFill>
                <a:latin typeface="Libre Franklin Black Bold"/>
              </a:rPr>
              <a:t>COOK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E5BB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787646">
            <a:off x="212520" y="2363475"/>
            <a:ext cx="3315644" cy="2252954"/>
            <a:chOff x="-90170" y="-34290"/>
            <a:chExt cx="6502400" cy="4418330"/>
          </a:xfrm>
        </p:grpSpPr>
        <p:sp>
          <p:nvSpPr>
            <p:cNvPr id="3" name="Freeform 3"/>
            <p:cNvSpPr/>
            <p:nvPr/>
          </p:nvSpPr>
          <p:spPr>
            <a:xfrm>
              <a:off x="-90170" y="-34290"/>
              <a:ext cx="6502400" cy="4418330"/>
            </a:xfrm>
            <a:custGeom>
              <a:avLst/>
              <a:gdLst/>
              <a:ahLst/>
              <a:cxnLst/>
              <a:rect l="l" t="t" r="r" b="b"/>
              <a:pathLst>
                <a:path w="6502400" h="4418330">
                  <a:moveTo>
                    <a:pt x="158750" y="53340"/>
                  </a:moveTo>
                  <a:cubicBezTo>
                    <a:pt x="297180" y="53340"/>
                    <a:pt x="3750310" y="106680"/>
                    <a:pt x="4424680" y="53340"/>
                  </a:cubicBezTo>
                  <a:cubicBezTo>
                    <a:pt x="5099050" y="0"/>
                    <a:pt x="6339840" y="74930"/>
                    <a:pt x="6421120" y="77470"/>
                  </a:cubicBezTo>
                  <a:cubicBezTo>
                    <a:pt x="6502400" y="80010"/>
                    <a:pt x="6286500" y="3578860"/>
                    <a:pt x="6249670" y="3973830"/>
                  </a:cubicBezTo>
                  <a:cubicBezTo>
                    <a:pt x="6224270" y="4254500"/>
                    <a:pt x="271780" y="4418330"/>
                    <a:pt x="135890" y="4391660"/>
                  </a:cubicBezTo>
                  <a:cubicBezTo>
                    <a:pt x="0" y="4364990"/>
                    <a:pt x="210820" y="1699260"/>
                    <a:pt x="158750" y="1267460"/>
                  </a:cubicBezTo>
                  <a:cubicBezTo>
                    <a:pt x="106680" y="835660"/>
                    <a:pt x="158750" y="53340"/>
                    <a:pt x="158750" y="53340"/>
                  </a:cubicBezTo>
                  <a:close/>
                </a:path>
              </a:pathLst>
            </a:custGeom>
            <a:solidFill>
              <a:srgbClr val="FFFFFF"/>
            </a:solidFill>
          </p:spPr>
        </p:sp>
      </p:grpSp>
      <p:grpSp>
        <p:nvGrpSpPr>
          <p:cNvPr id="4" name="Group 4"/>
          <p:cNvGrpSpPr>
            <a:grpSpLocks noChangeAspect="1"/>
          </p:cNvGrpSpPr>
          <p:nvPr/>
        </p:nvGrpSpPr>
        <p:grpSpPr>
          <a:xfrm rot="481060">
            <a:off x="2247439" y="4422049"/>
            <a:ext cx="3315644" cy="2252954"/>
            <a:chOff x="-90170" y="-34290"/>
            <a:chExt cx="6502400" cy="4418330"/>
          </a:xfrm>
        </p:grpSpPr>
        <p:sp>
          <p:nvSpPr>
            <p:cNvPr id="5" name="Freeform 5"/>
            <p:cNvSpPr/>
            <p:nvPr/>
          </p:nvSpPr>
          <p:spPr>
            <a:xfrm>
              <a:off x="-90170" y="-34290"/>
              <a:ext cx="6502400" cy="4418330"/>
            </a:xfrm>
            <a:custGeom>
              <a:avLst/>
              <a:gdLst/>
              <a:ahLst/>
              <a:cxnLst/>
              <a:rect l="l" t="t" r="r" b="b"/>
              <a:pathLst>
                <a:path w="6502400" h="4418330">
                  <a:moveTo>
                    <a:pt x="158750" y="53340"/>
                  </a:moveTo>
                  <a:cubicBezTo>
                    <a:pt x="297180" y="53340"/>
                    <a:pt x="3750310" y="106680"/>
                    <a:pt x="4424680" y="53340"/>
                  </a:cubicBezTo>
                  <a:cubicBezTo>
                    <a:pt x="5099050" y="0"/>
                    <a:pt x="6339840" y="74930"/>
                    <a:pt x="6421120" y="77470"/>
                  </a:cubicBezTo>
                  <a:cubicBezTo>
                    <a:pt x="6502400" y="80010"/>
                    <a:pt x="6286500" y="3578860"/>
                    <a:pt x="6249670" y="3973830"/>
                  </a:cubicBezTo>
                  <a:cubicBezTo>
                    <a:pt x="6224270" y="4254500"/>
                    <a:pt x="271780" y="4418330"/>
                    <a:pt x="135890" y="4391660"/>
                  </a:cubicBezTo>
                  <a:cubicBezTo>
                    <a:pt x="0" y="4364990"/>
                    <a:pt x="210820" y="1699260"/>
                    <a:pt x="158750" y="1267460"/>
                  </a:cubicBezTo>
                  <a:cubicBezTo>
                    <a:pt x="106680" y="835660"/>
                    <a:pt x="158750" y="53340"/>
                    <a:pt x="158750" y="53340"/>
                  </a:cubicBezTo>
                  <a:close/>
                </a:path>
              </a:pathLst>
            </a:custGeom>
            <a:solidFill>
              <a:srgbClr val="DBDBDB"/>
            </a:solidFill>
          </p:spPr>
        </p:sp>
      </p:grpSp>
      <p:grpSp>
        <p:nvGrpSpPr>
          <p:cNvPr id="6" name="Group 6"/>
          <p:cNvGrpSpPr>
            <a:grpSpLocks noChangeAspect="1"/>
          </p:cNvGrpSpPr>
          <p:nvPr/>
        </p:nvGrpSpPr>
        <p:grpSpPr>
          <a:xfrm rot="401830">
            <a:off x="6819147" y="377772"/>
            <a:ext cx="2774925" cy="2898181"/>
            <a:chOff x="-17780" y="-54610"/>
            <a:chExt cx="6404610" cy="6689090"/>
          </a:xfrm>
        </p:grpSpPr>
        <p:sp>
          <p:nvSpPr>
            <p:cNvPr id="7" name="Freeform 7"/>
            <p:cNvSpPr/>
            <p:nvPr/>
          </p:nvSpPr>
          <p:spPr>
            <a:xfrm>
              <a:off x="-17780" y="-54610"/>
              <a:ext cx="6404610" cy="6689090"/>
            </a:xfrm>
            <a:custGeom>
              <a:avLst/>
              <a:gdLst/>
              <a:ahLst/>
              <a:cxnLst/>
              <a:rect l="l" t="t" r="r" b="b"/>
              <a:pathLst>
                <a:path w="6404610" h="6689090">
                  <a:moveTo>
                    <a:pt x="4058920" y="645160"/>
                  </a:moveTo>
                  <a:cubicBezTo>
                    <a:pt x="5140960" y="523240"/>
                    <a:pt x="5530850" y="1365250"/>
                    <a:pt x="5530850" y="1365250"/>
                  </a:cubicBezTo>
                  <a:cubicBezTo>
                    <a:pt x="5530850" y="1365250"/>
                    <a:pt x="6325870" y="1554480"/>
                    <a:pt x="6365240" y="2411730"/>
                  </a:cubicBezTo>
                  <a:cubicBezTo>
                    <a:pt x="6404610" y="3268980"/>
                    <a:pt x="5963920" y="3547110"/>
                    <a:pt x="5963920" y="3547110"/>
                  </a:cubicBezTo>
                  <a:cubicBezTo>
                    <a:pt x="5963920" y="3547110"/>
                    <a:pt x="6220460" y="4083050"/>
                    <a:pt x="5985510" y="4803140"/>
                  </a:cubicBezTo>
                  <a:cubicBezTo>
                    <a:pt x="5750560" y="5523230"/>
                    <a:pt x="5247640" y="5610860"/>
                    <a:pt x="5247640" y="5610860"/>
                  </a:cubicBezTo>
                  <a:cubicBezTo>
                    <a:pt x="5247640" y="5610860"/>
                    <a:pt x="5129530" y="6126480"/>
                    <a:pt x="4212590" y="6408420"/>
                  </a:cubicBezTo>
                  <a:cubicBezTo>
                    <a:pt x="3295650" y="6689090"/>
                    <a:pt x="2987040" y="6186170"/>
                    <a:pt x="2987040" y="6186170"/>
                  </a:cubicBezTo>
                  <a:cubicBezTo>
                    <a:pt x="2987040" y="6186170"/>
                    <a:pt x="2194560" y="6305550"/>
                    <a:pt x="1450340" y="6106160"/>
                  </a:cubicBezTo>
                  <a:cubicBezTo>
                    <a:pt x="706120" y="5906770"/>
                    <a:pt x="642620" y="4909820"/>
                    <a:pt x="642620" y="4909820"/>
                  </a:cubicBezTo>
                  <a:cubicBezTo>
                    <a:pt x="642620" y="4909820"/>
                    <a:pt x="35560" y="4425950"/>
                    <a:pt x="19050" y="3544570"/>
                  </a:cubicBezTo>
                  <a:cubicBezTo>
                    <a:pt x="0" y="2536190"/>
                    <a:pt x="416560" y="2109470"/>
                    <a:pt x="416560" y="2109470"/>
                  </a:cubicBezTo>
                  <a:cubicBezTo>
                    <a:pt x="416560" y="2109470"/>
                    <a:pt x="151130" y="1360170"/>
                    <a:pt x="693420" y="826770"/>
                  </a:cubicBezTo>
                  <a:cubicBezTo>
                    <a:pt x="1478280" y="54610"/>
                    <a:pt x="1997710" y="407670"/>
                    <a:pt x="1997710" y="407670"/>
                  </a:cubicBezTo>
                  <a:cubicBezTo>
                    <a:pt x="1997710" y="407670"/>
                    <a:pt x="2462530" y="0"/>
                    <a:pt x="3036570" y="59690"/>
                  </a:cubicBezTo>
                  <a:cubicBezTo>
                    <a:pt x="3610610" y="119380"/>
                    <a:pt x="4058920" y="645160"/>
                    <a:pt x="4058920" y="645160"/>
                  </a:cubicBezTo>
                  <a:close/>
                </a:path>
              </a:pathLst>
            </a:custGeom>
            <a:solidFill>
              <a:srgbClr val="DBDBDB"/>
            </a:solidFill>
          </p:spPr>
        </p:sp>
      </p:grpSp>
      <p:grpSp>
        <p:nvGrpSpPr>
          <p:cNvPr id="8" name="Group 8"/>
          <p:cNvGrpSpPr/>
          <p:nvPr/>
        </p:nvGrpSpPr>
        <p:grpSpPr>
          <a:xfrm>
            <a:off x="5895947" y="5681431"/>
            <a:ext cx="3666089" cy="437047"/>
            <a:chOff x="0" y="0"/>
            <a:chExt cx="2675858" cy="318998"/>
          </a:xfrm>
        </p:grpSpPr>
        <p:sp>
          <p:nvSpPr>
            <p:cNvPr id="9" name="Freeform 9"/>
            <p:cNvSpPr/>
            <p:nvPr/>
          </p:nvSpPr>
          <p:spPr>
            <a:xfrm>
              <a:off x="0" y="0"/>
              <a:ext cx="2675858" cy="318998"/>
            </a:xfrm>
            <a:custGeom>
              <a:avLst/>
              <a:gdLst/>
              <a:ahLst/>
              <a:cxnLst/>
              <a:rect l="l" t="t" r="r" b="b"/>
              <a:pathLst>
                <a:path w="2675858" h="318998">
                  <a:moveTo>
                    <a:pt x="0" y="0"/>
                  </a:moveTo>
                  <a:lnTo>
                    <a:pt x="2675858" y="0"/>
                  </a:lnTo>
                  <a:lnTo>
                    <a:pt x="2675858" y="318998"/>
                  </a:lnTo>
                  <a:lnTo>
                    <a:pt x="0" y="318998"/>
                  </a:lnTo>
                  <a:close/>
                </a:path>
              </a:pathLst>
            </a:custGeom>
            <a:solidFill>
              <a:srgbClr val="A5ECFF"/>
            </a:solidFill>
          </p:spPr>
        </p:sp>
      </p:grpSp>
      <p:grpSp>
        <p:nvGrpSpPr>
          <p:cNvPr id="10" name="Group 10"/>
          <p:cNvGrpSpPr/>
          <p:nvPr/>
        </p:nvGrpSpPr>
        <p:grpSpPr>
          <a:xfrm>
            <a:off x="5895947" y="5207946"/>
            <a:ext cx="3666089" cy="437047"/>
            <a:chOff x="0" y="0"/>
            <a:chExt cx="2675858" cy="318998"/>
          </a:xfrm>
        </p:grpSpPr>
        <p:sp>
          <p:nvSpPr>
            <p:cNvPr id="11" name="Freeform 11"/>
            <p:cNvSpPr/>
            <p:nvPr/>
          </p:nvSpPr>
          <p:spPr>
            <a:xfrm>
              <a:off x="0" y="0"/>
              <a:ext cx="2675858" cy="318998"/>
            </a:xfrm>
            <a:custGeom>
              <a:avLst/>
              <a:gdLst/>
              <a:ahLst/>
              <a:cxnLst/>
              <a:rect l="l" t="t" r="r" b="b"/>
              <a:pathLst>
                <a:path w="2675858" h="318998">
                  <a:moveTo>
                    <a:pt x="0" y="0"/>
                  </a:moveTo>
                  <a:lnTo>
                    <a:pt x="2675858" y="0"/>
                  </a:lnTo>
                  <a:lnTo>
                    <a:pt x="2675858" y="318998"/>
                  </a:lnTo>
                  <a:lnTo>
                    <a:pt x="0" y="318998"/>
                  </a:lnTo>
                  <a:close/>
                </a:path>
              </a:pathLst>
            </a:custGeom>
            <a:solidFill>
              <a:srgbClr val="A5ECFF"/>
            </a:solidFill>
          </p:spPr>
        </p:sp>
      </p:grpSp>
      <p:grpSp>
        <p:nvGrpSpPr>
          <p:cNvPr id="12" name="Group 12"/>
          <p:cNvGrpSpPr/>
          <p:nvPr/>
        </p:nvGrpSpPr>
        <p:grpSpPr>
          <a:xfrm rot="-242067">
            <a:off x="3569478" y="160751"/>
            <a:ext cx="3226604" cy="4051252"/>
            <a:chOff x="0" y="0"/>
            <a:chExt cx="1134324" cy="1424232"/>
          </a:xfrm>
        </p:grpSpPr>
        <p:sp>
          <p:nvSpPr>
            <p:cNvPr id="13" name="Freeform 13"/>
            <p:cNvSpPr/>
            <p:nvPr/>
          </p:nvSpPr>
          <p:spPr>
            <a:xfrm>
              <a:off x="-3810" y="1270"/>
              <a:ext cx="1139404" cy="1422962"/>
            </a:xfrm>
            <a:custGeom>
              <a:avLst/>
              <a:gdLst/>
              <a:ahLst/>
              <a:cxnLst/>
              <a:rect l="l" t="t" r="r" b="b"/>
              <a:pathLst>
                <a:path w="1139404" h="1422962">
                  <a:moveTo>
                    <a:pt x="1135594" y="1206206"/>
                  </a:moveTo>
                  <a:cubicBezTo>
                    <a:pt x="1135594" y="1144983"/>
                    <a:pt x="1139404" y="1082723"/>
                    <a:pt x="1133054" y="1021500"/>
                  </a:cubicBezTo>
                  <a:cubicBezTo>
                    <a:pt x="1125434" y="981030"/>
                    <a:pt x="1114004" y="183056"/>
                    <a:pt x="1114004" y="142586"/>
                  </a:cubicBezTo>
                  <a:cubicBezTo>
                    <a:pt x="1111464" y="114569"/>
                    <a:pt x="1110194" y="85514"/>
                    <a:pt x="1107654" y="54610"/>
                  </a:cubicBezTo>
                  <a:cubicBezTo>
                    <a:pt x="1107654" y="44450"/>
                    <a:pt x="1106384" y="34290"/>
                    <a:pt x="1105114" y="21590"/>
                  </a:cubicBezTo>
                  <a:cubicBezTo>
                    <a:pt x="1094954" y="19050"/>
                    <a:pt x="1086064" y="17780"/>
                    <a:pt x="1075904" y="16510"/>
                  </a:cubicBezTo>
                  <a:cubicBezTo>
                    <a:pt x="1070264" y="15240"/>
                    <a:pt x="1065388" y="16510"/>
                    <a:pt x="1061323" y="16510"/>
                  </a:cubicBezTo>
                  <a:cubicBezTo>
                    <a:pt x="1041003" y="13970"/>
                    <a:pt x="1020682" y="8890"/>
                    <a:pt x="1000361" y="7620"/>
                  </a:cubicBezTo>
                  <a:cubicBezTo>
                    <a:pt x="962158" y="5080"/>
                    <a:pt x="923142" y="3810"/>
                    <a:pt x="884938" y="2540"/>
                  </a:cubicBezTo>
                  <a:cubicBezTo>
                    <a:pt x="871120" y="2540"/>
                    <a:pt x="856489" y="0"/>
                    <a:pt x="842671" y="0"/>
                  </a:cubicBezTo>
                  <a:cubicBezTo>
                    <a:pt x="809345" y="0"/>
                    <a:pt x="776832" y="1270"/>
                    <a:pt x="743505" y="1270"/>
                  </a:cubicBezTo>
                  <a:cubicBezTo>
                    <a:pt x="723997" y="1270"/>
                    <a:pt x="704489" y="3810"/>
                    <a:pt x="684169" y="3810"/>
                  </a:cubicBezTo>
                  <a:cubicBezTo>
                    <a:pt x="663848" y="5080"/>
                    <a:pt x="295634" y="7620"/>
                    <a:pt x="275313" y="7620"/>
                  </a:cubicBezTo>
                  <a:cubicBezTo>
                    <a:pt x="259057" y="7620"/>
                    <a:pt x="242800" y="6350"/>
                    <a:pt x="226543" y="7620"/>
                  </a:cubicBezTo>
                  <a:cubicBezTo>
                    <a:pt x="211912" y="8890"/>
                    <a:pt x="196468" y="11430"/>
                    <a:pt x="181837" y="12700"/>
                  </a:cubicBezTo>
                  <a:cubicBezTo>
                    <a:pt x="166394" y="15240"/>
                    <a:pt x="150950" y="16510"/>
                    <a:pt x="136319" y="19050"/>
                  </a:cubicBezTo>
                  <a:cubicBezTo>
                    <a:pt x="114372" y="21590"/>
                    <a:pt x="91613" y="24130"/>
                    <a:pt x="69666" y="27940"/>
                  </a:cubicBezTo>
                  <a:cubicBezTo>
                    <a:pt x="56661" y="30480"/>
                    <a:pt x="38100" y="34290"/>
                    <a:pt x="16510" y="36830"/>
                  </a:cubicBezTo>
                  <a:cubicBezTo>
                    <a:pt x="16510" y="38100"/>
                    <a:pt x="13970" y="40640"/>
                    <a:pt x="13970" y="43180"/>
                  </a:cubicBezTo>
                  <a:cubicBezTo>
                    <a:pt x="12700" y="70987"/>
                    <a:pt x="10160" y="94853"/>
                    <a:pt x="8890" y="117682"/>
                  </a:cubicBezTo>
                  <a:cubicBezTo>
                    <a:pt x="7620" y="131172"/>
                    <a:pt x="8890" y="145699"/>
                    <a:pt x="7620" y="159189"/>
                  </a:cubicBezTo>
                  <a:cubicBezTo>
                    <a:pt x="0" y="227676"/>
                    <a:pt x="5080" y="1075459"/>
                    <a:pt x="7620" y="1144983"/>
                  </a:cubicBezTo>
                  <a:cubicBezTo>
                    <a:pt x="6350" y="1199980"/>
                    <a:pt x="11430" y="1253940"/>
                    <a:pt x="11430" y="1308937"/>
                  </a:cubicBezTo>
                  <a:cubicBezTo>
                    <a:pt x="11430" y="1334879"/>
                    <a:pt x="15240" y="1361858"/>
                    <a:pt x="7620" y="1392482"/>
                  </a:cubicBezTo>
                  <a:cubicBezTo>
                    <a:pt x="5080" y="1401372"/>
                    <a:pt x="10160" y="1407722"/>
                    <a:pt x="19050" y="1408992"/>
                  </a:cubicBezTo>
                  <a:cubicBezTo>
                    <a:pt x="29210" y="1410262"/>
                    <a:pt x="38100" y="1410262"/>
                    <a:pt x="48260" y="1410262"/>
                  </a:cubicBezTo>
                  <a:cubicBezTo>
                    <a:pt x="76169" y="1411532"/>
                    <a:pt x="102180" y="1411532"/>
                    <a:pt x="129003" y="1412802"/>
                  </a:cubicBezTo>
                  <a:cubicBezTo>
                    <a:pt x="143634" y="1414072"/>
                    <a:pt x="158265" y="1415342"/>
                    <a:pt x="172083" y="1416612"/>
                  </a:cubicBezTo>
                  <a:cubicBezTo>
                    <a:pt x="196468" y="1417882"/>
                    <a:pt x="220041" y="1417882"/>
                    <a:pt x="244426" y="1419152"/>
                  </a:cubicBezTo>
                  <a:cubicBezTo>
                    <a:pt x="254180" y="1419152"/>
                    <a:pt x="263121" y="1419152"/>
                    <a:pt x="272875" y="1417882"/>
                  </a:cubicBezTo>
                  <a:cubicBezTo>
                    <a:pt x="276939" y="1417882"/>
                    <a:pt x="281816" y="1416612"/>
                    <a:pt x="285880" y="1416612"/>
                  </a:cubicBezTo>
                  <a:cubicBezTo>
                    <a:pt x="302137" y="1417882"/>
                    <a:pt x="627270" y="1408992"/>
                    <a:pt x="643527" y="1410262"/>
                  </a:cubicBezTo>
                  <a:cubicBezTo>
                    <a:pt x="666286" y="1411532"/>
                    <a:pt x="728874" y="1411532"/>
                    <a:pt x="751634" y="1411532"/>
                  </a:cubicBezTo>
                  <a:cubicBezTo>
                    <a:pt x="760575" y="1411532"/>
                    <a:pt x="768703" y="1410262"/>
                    <a:pt x="777644" y="1410262"/>
                  </a:cubicBezTo>
                  <a:cubicBezTo>
                    <a:pt x="792275" y="1411532"/>
                    <a:pt x="806906" y="1412802"/>
                    <a:pt x="821537" y="1414072"/>
                  </a:cubicBezTo>
                  <a:cubicBezTo>
                    <a:pt x="853238" y="1416612"/>
                    <a:pt x="884126" y="1414072"/>
                    <a:pt x="915826" y="1417882"/>
                  </a:cubicBezTo>
                  <a:cubicBezTo>
                    <a:pt x="968660" y="1422962"/>
                    <a:pt x="1022307" y="1416612"/>
                    <a:pt x="1075904" y="1421692"/>
                  </a:cubicBezTo>
                  <a:cubicBezTo>
                    <a:pt x="1096224" y="1422962"/>
                    <a:pt x="1116544" y="1421692"/>
                    <a:pt x="1139404" y="1421692"/>
                  </a:cubicBezTo>
                  <a:cubicBezTo>
                    <a:pt x="1139404" y="1397562"/>
                    <a:pt x="1139404" y="1384862"/>
                    <a:pt x="1139404" y="1362896"/>
                  </a:cubicBezTo>
                  <a:cubicBezTo>
                    <a:pt x="1138134" y="1309974"/>
                    <a:pt x="1135594" y="1260166"/>
                    <a:pt x="1135594" y="1206206"/>
                  </a:cubicBezTo>
                  <a:close/>
                </a:path>
              </a:pathLst>
            </a:custGeom>
            <a:solidFill>
              <a:srgbClr val="FFBBBC"/>
            </a:solidFill>
          </p:spPr>
        </p:sp>
      </p:grpSp>
      <p:grpSp>
        <p:nvGrpSpPr>
          <p:cNvPr id="14" name="Group 14"/>
          <p:cNvGrpSpPr/>
          <p:nvPr/>
        </p:nvGrpSpPr>
        <p:grpSpPr>
          <a:xfrm rot="264035">
            <a:off x="6271201" y="3266972"/>
            <a:ext cx="3514044" cy="1764885"/>
            <a:chOff x="0" y="0"/>
            <a:chExt cx="1235375" cy="620452"/>
          </a:xfrm>
        </p:grpSpPr>
        <p:sp>
          <p:nvSpPr>
            <p:cNvPr id="15" name="Freeform 15"/>
            <p:cNvSpPr/>
            <p:nvPr/>
          </p:nvSpPr>
          <p:spPr>
            <a:xfrm>
              <a:off x="-3810" y="1270"/>
              <a:ext cx="1240455" cy="619182"/>
            </a:xfrm>
            <a:custGeom>
              <a:avLst/>
              <a:gdLst/>
              <a:ahLst/>
              <a:cxnLst/>
              <a:rect l="l" t="t" r="r" b="b"/>
              <a:pathLst>
                <a:path w="1240455" h="619182">
                  <a:moveTo>
                    <a:pt x="1236645" y="502043"/>
                  </a:moveTo>
                  <a:cubicBezTo>
                    <a:pt x="1236645" y="478776"/>
                    <a:pt x="1240455" y="455114"/>
                    <a:pt x="1234105" y="431847"/>
                  </a:cubicBezTo>
                  <a:cubicBezTo>
                    <a:pt x="1226485" y="416468"/>
                    <a:pt x="1215055" y="113207"/>
                    <a:pt x="1215055" y="97828"/>
                  </a:cubicBezTo>
                  <a:cubicBezTo>
                    <a:pt x="1212515" y="87180"/>
                    <a:pt x="1211245" y="76138"/>
                    <a:pt x="1208705" y="54610"/>
                  </a:cubicBezTo>
                  <a:cubicBezTo>
                    <a:pt x="1208705" y="44450"/>
                    <a:pt x="1207435" y="34290"/>
                    <a:pt x="1206165" y="21590"/>
                  </a:cubicBezTo>
                  <a:cubicBezTo>
                    <a:pt x="1196005" y="19050"/>
                    <a:pt x="1187115" y="17780"/>
                    <a:pt x="1176955" y="16510"/>
                  </a:cubicBezTo>
                  <a:cubicBezTo>
                    <a:pt x="1170966" y="15240"/>
                    <a:pt x="1165606" y="16510"/>
                    <a:pt x="1161140" y="16510"/>
                  </a:cubicBezTo>
                  <a:cubicBezTo>
                    <a:pt x="1138806" y="13970"/>
                    <a:pt x="1116473" y="8890"/>
                    <a:pt x="1094139" y="7620"/>
                  </a:cubicBezTo>
                  <a:cubicBezTo>
                    <a:pt x="1052152" y="5080"/>
                    <a:pt x="1009272" y="3810"/>
                    <a:pt x="967285" y="2540"/>
                  </a:cubicBezTo>
                  <a:cubicBezTo>
                    <a:pt x="952098" y="2540"/>
                    <a:pt x="936018" y="0"/>
                    <a:pt x="920831" y="0"/>
                  </a:cubicBezTo>
                  <a:cubicBezTo>
                    <a:pt x="884204" y="0"/>
                    <a:pt x="848470" y="1270"/>
                    <a:pt x="811843" y="1270"/>
                  </a:cubicBezTo>
                  <a:cubicBezTo>
                    <a:pt x="790403" y="1270"/>
                    <a:pt x="768963" y="3810"/>
                    <a:pt x="746630" y="3810"/>
                  </a:cubicBezTo>
                  <a:cubicBezTo>
                    <a:pt x="724296" y="5080"/>
                    <a:pt x="319613" y="7620"/>
                    <a:pt x="297279" y="7620"/>
                  </a:cubicBezTo>
                  <a:cubicBezTo>
                    <a:pt x="279413" y="7620"/>
                    <a:pt x="261546" y="6350"/>
                    <a:pt x="243679" y="7620"/>
                  </a:cubicBezTo>
                  <a:cubicBezTo>
                    <a:pt x="227599" y="8890"/>
                    <a:pt x="210625" y="11430"/>
                    <a:pt x="194545" y="12700"/>
                  </a:cubicBezTo>
                  <a:cubicBezTo>
                    <a:pt x="177572" y="15240"/>
                    <a:pt x="160598" y="16510"/>
                    <a:pt x="144518" y="19050"/>
                  </a:cubicBezTo>
                  <a:cubicBezTo>
                    <a:pt x="120398" y="21590"/>
                    <a:pt x="95384" y="24130"/>
                    <a:pt x="71264" y="27940"/>
                  </a:cubicBezTo>
                  <a:cubicBezTo>
                    <a:pt x="56971" y="30480"/>
                    <a:pt x="38100" y="34290"/>
                    <a:pt x="16510" y="36830"/>
                  </a:cubicBezTo>
                  <a:cubicBezTo>
                    <a:pt x="16510" y="38100"/>
                    <a:pt x="13970" y="40640"/>
                    <a:pt x="13970" y="43180"/>
                  </a:cubicBezTo>
                  <a:cubicBezTo>
                    <a:pt x="12700" y="70617"/>
                    <a:pt x="10160" y="79687"/>
                    <a:pt x="8890" y="88363"/>
                  </a:cubicBezTo>
                  <a:cubicBezTo>
                    <a:pt x="7620" y="93490"/>
                    <a:pt x="8890" y="99011"/>
                    <a:pt x="7620" y="104137"/>
                  </a:cubicBezTo>
                  <a:cubicBezTo>
                    <a:pt x="0" y="130165"/>
                    <a:pt x="5080" y="452354"/>
                    <a:pt x="7620" y="478776"/>
                  </a:cubicBezTo>
                  <a:cubicBezTo>
                    <a:pt x="6350" y="499677"/>
                    <a:pt x="11430" y="520183"/>
                    <a:pt x="11430" y="541084"/>
                  </a:cubicBezTo>
                  <a:cubicBezTo>
                    <a:pt x="11430" y="550943"/>
                    <a:pt x="15240" y="561196"/>
                    <a:pt x="7620" y="588702"/>
                  </a:cubicBezTo>
                  <a:cubicBezTo>
                    <a:pt x="5080" y="597592"/>
                    <a:pt x="10160" y="603942"/>
                    <a:pt x="19050" y="605212"/>
                  </a:cubicBezTo>
                  <a:cubicBezTo>
                    <a:pt x="29210" y="606482"/>
                    <a:pt x="38100" y="606482"/>
                    <a:pt x="48260" y="606482"/>
                  </a:cubicBezTo>
                  <a:cubicBezTo>
                    <a:pt x="78411" y="607752"/>
                    <a:pt x="106998" y="607752"/>
                    <a:pt x="136478" y="609022"/>
                  </a:cubicBezTo>
                  <a:cubicBezTo>
                    <a:pt x="152558" y="610292"/>
                    <a:pt x="168638" y="611562"/>
                    <a:pt x="183825" y="612832"/>
                  </a:cubicBezTo>
                  <a:cubicBezTo>
                    <a:pt x="210625" y="614102"/>
                    <a:pt x="236532" y="614102"/>
                    <a:pt x="263332" y="615372"/>
                  </a:cubicBezTo>
                  <a:cubicBezTo>
                    <a:pt x="274052" y="615372"/>
                    <a:pt x="283879" y="615372"/>
                    <a:pt x="294599" y="614102"/>
                  </a:cubicBezTo>
                  <a:cubicBezTo>
                    <a:pt x="299066" y="614102"/>
                    <a:pt x="304426" y="612832"/>
                    <a:pt x="308893" y="612832"/>
                  </a:cubicBezTo>
                  <a:cubicBezTo>
                    <a:pt x="326760" y="614102"/>
                    <a:pt x="684096" y="605212"/>
                    <a:pt x="701963" y="606482"/>
                  </a:cubicBezTo>
                  <a:cubicBezTo>
                    <a:pt x="726976" y="607752"/>
                    <a:pt x="795763" y="607752"/>
                    <a:pt x="820777" y="607752"/>
                  </a:cubicBezTo>
                  <a:cubicBezTo>
                    <a:pt x="830604" y="607752"/>
                    <a:pt x="839537" y="606482"/>
                    <a:pt x="849364" y="606482"/>
                  </a:cubicBezTo>
                  <a:cubicBezTo>
                    <a:pt x="865444" y="607752"/>
                    <a:pt x="881524" y="609022"/>
                    <a:pt x="897604" y="610292"/>
                  </a:cubicBezTo>
                  <a:cubicBezTo>
                    <a:pt x="932444" y="612832"/>
                    <a:pt x="966391" y="610292"/>
                    <a:pt x="1001232" y="614102"/>
                  </a:cubicBezTo>
                  <a:cubicBezTo>
                    <a:pt x="1059299" y="619182"/>
                    <a:pt x="1118259" y="612832"/>
                    <a:pt x="1176955" y="617912"/>
                  </a:cubicBezTo>
                  <a:cubicBezTo>
                    <a:pt x="1197275" y="619182"/>
                    <a:pt x="1217595" y="617912"/>
                    <a:pt x="1240455" y="617912"/>
                  </a:cubicBezTo>
                  <a:cubicBezTo>
                    <a:pt x="1240455" y="593782"/>
                    <a:pt x="1240455" y="581082"/>
                    <a:pt x="1240455" y="561591"/>
                  </a:cubicBezTo>
                  <a:cubicBezTo>
                    <a:pt x="1239184" y="541479"/>
                    <a:pt x="1236645" y="522549"/>
                    <a:pt x="1236645" y="502043"/>
                  </a:cubicBezTo>
                  <a:close/>
                </a:path>
              </a:pathLst>
            </a:custGeom>
            <a:solidFill>
              <a:srgbClr val="FFE385"/>
            </a:solidFill>
          </p:spPr>
        </p:sp>
      </p:grpSp>
      <p:pic>
        <p:nvPicPr>
          <p:cNvPr id="16" name="Picture 1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43265">
            <a:off x="378812" y="2228124"/>
            <a:ext cx="2816019" cy="240642"/>
          </a:xfrm>
          <a:prstGeom prst="rect">
            <a:avLst/>
          </a:prstGeom>
        </p:spPr>
      </p:pic>
      <p:pic>
        <p:nvPicPr>
          <p:cNvPr id="17" name="Picture 1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747859">
            <a:off x="5354421" y="4129834"/>
            <a:ext cx="1046910" cy="932701"/>
          </a:xfrm>
          <a:prstGeom prst="rect">
            <a:avLst/>
          </a:prstGeom>
        </p:spPr>
      </p:pic>
      <p:sp>
        <p:nvSpPr>
          <p:cNvPr id="18" name="TextBox 18"/>
          <p:cNvSpPr txBox="1"/>
          <p:nvPr/>
        </p:nvSpPr>
        <p:spPr>
          <a:xfrm rot="-483903">
            <a:off x="171270" y="413785"/>
            <a:ext cx="3252975" cy="614232"/>
          </a:xfrm>
          <a:prstGeom prst="rect">
            <a:avLst/>
          </a:prstGeom>
        </p:spPr>
        <p:txBody>
          <a:bodyPr lIns="0" tIns="0" rIns="0" bIns="0" rtlCol="0" anchor="t">
            <a:spAutoFit/>
          </a:bodyPr>
          <a:lstStyle/>
          <a:p>
            <a:pPr marL="0" lvl="0" indent="0">
              <a:lnSpc>
                <a:spcPts val="4231"/>
              </a:lnSpc>
            </a:pPr>
            <a:r>
              <a:rPr lang="en-US" sz="5288">
                <a:solidFill>
                  <a:srgbClr val="FFE385"/>
                </a:solidFill>
                <a:latin typeface="Mansalva"/>
              </a:rPr>
              <a:t> Interview</a:t>
            </a:r>
          </a:p>
        </p:txBody>
      </p:sp>
      <p:sp>
        <p:nvSpPr>
          <p:cNvPr id="19" name="TextBox 19"/>
          <p:cNvSpPr txBox="1"/>
          <p:nvPr/>
        </p:nvSpPr>
        <p:spPr>
          <a:xfrm>
            <a:off x="5965660" y="5317882"/>
            <a:ext cx="640556" cy="273685"/>
          </a:xfrm>
          <a:prstGeom prst="rect">
            <a:avLst/>
          </a:prstGeom>
        </p:spPr>
        <p:txBody>
          <a:bodyPr lIns="0" tIns="0" rIns="0" bIns="0" rtlCol="0" anchor="t">
            <a:spAutoFit/>
          </a:bodyPr>
          <a:lstStyle/>
          <a:p>
            <a:pPr marL="0" lvl="0" indent="0" algn="ctr">
              <a:lnSpc>
                <a:spcPts val="2086"/>
              </a:lnSpc>
              <a:spcBef>
                <a:spcPct val="0"/>
              </a:spcBef>
            </a:pPr>
            <a:r>
              <a:rPr lang="en-US" sz="1738" u="none" spc="86">
                <a:solidFill>
                  <a:srgbClr val="504BA4"/>
                </a:solidFill>
                <a:latin typeface="Mansalva Bold"/>
              </a:rPr>
              <a:t>Name:</a:t>
            </a:r>
          </a:p>
        </p:txBody>
      </p:sp>
      <p:sp>
        <p:nvSpPr>
          <p:cNvPr id="20" name="TextBox 20"/>
          <p:cNvSpPr txBox="1"/>
          <p:nvPr/>
        </p:nvSpPr>
        <p:spPr>
          <a:xfrm>
            <a:off x="6699211" y="5298832"/>
            <a:ext cx="2737208" cy="263586"/>
          </a:xfrm>
          <a:prstGeom prst="rect">
            <a:avLst/>
          </a:prstGeom>
        </p:spPr>
        <p:txBody>
          <a:bodyPr lIns="0" tIns="0" rIns="0" bIns="0" rtlCol="0" anchor="t">
            <a:spAutoFit/>
          </a:bodyPr>
          <a:lstStyle/>
          <a:p>
            <a:pPr marL="0" lvl="0" indent="0" algn="just">
              <a:lnSpc>
                <a:spcPts val="2166"/>
              </a:lnSpc>
              <a:spcBef>
                <a:spcPct val="0"/>
              </a:spcBef>
            </a:pPr>
            <a:r>
              <a:rPr lang="en-US" sz="1547" spc="77">
                <a:solidFill>
                  <a:srgbClr val="000000"/>
                </a:solidFill>
                <a:latin typeface="DM Sans Bold"/>
              </a:rPr>
              <a:t>Christy Jasper</a:t>
            </a:r>
          </a:p>
        </p:txBody>
      </p:sp>
      <p:sp>
        <p:nvSpPr>
          <p:cNvPr id="21" name="TextBox 21"/>
          <p:cNvSpPr txBox="1"/>
          <p:nvPr/>
        </p:nvSpPr>
        <p:spPr>
          <a:xfrm>
            <a:off x="7097518" y="5753874"/>
            <a:ext cx="2299310" cy="263585"/>
          </a:xfrm>
          <a:prstGeom prst="rect">
            <a:avLst/>
          </a:prstGeom>
        </p:spPr>
        <p:txBody>
          <a:bodyPr lIns="0" tIns="0" rIns="0" bIns="0" rtlCol="0" anchor="t">
            <a:spAutoFit/>
          </a:bodyPr>
          <a:lstStyle/>
          <a:p>
            <a:pPr marL="0" lvl="0" indent="0" algn="just">
              <a:lnSpc>
                <a:spcPts val="2166"/>
              </a:lnSpc>
              <a:spcBef>
                <a:spcPct val="0"/>
              </a:spcBef>
            </a:pPr>
            <a:r>
              <a:rPr lang="en-US" sz="1547" spc="77">
                <a:solidFill>
                  <a:srgbClr val="000000"/>
                </a:solidFill>
                <a:latin typeface="DM Sans Bold"/>
              </a:rPr>
              <a:t>Production Manager</a:t>
            </a:r>
          </a:p>
        </p:txBody>
      </p:sp>
      <p:sp>
        <p:nvSpPr>
          <p:cNvPr id="22" name="TextBox 22"/>
          <p:cNvSpPr txBox="1"/>
          <p:nvPr/>
        </p:nvSpPr>
        <p:spPr>
          <a:xfrm rot="-393652">
            <a:off x="3628325" y="302648"/>
            <a:ext cx="2933599" cy="944245"/>
          </a:xfrm>
          <a:prstGeom prst="rect">
            <a:avLst/>
          </a:prstGeom>
        </p:spPr>
        <p:txBody>
          <a:bodyPr lIns="0" tIns="0" rIns="0" bIns="0" rtlCol="0" anchor="t">
            <a:spAutoFit/>
          </a:bodyPr>
          <a:lstStyle/>
          <a:p>
            <a:pPr marL="0" lvl="0" indent="0" algn="ctr">
              <a:lnSpc>
                <a:spcPts val="1846"/>
              </a:lnSpc>
            </a:pPr>
            <a:r>
              <a:rPr lang="en-US" sz="1538" spc="76">
                <a:solidFill>
                  <a:srgbClr val="504BA4"/>
                </a:solidFill>
                <a:latin typeface="Mansalva Bold"/>
              </a:rPr>
              <a:t>How reliable are your ingredients suppliers? Have you ever faced any delay because of them?</a:t>
            </a:r>
          </a:p>
        </p:txBody>
      </p:sp>
      <p:sp>
        <p:nvSpPr>
          <p:cNvPr id="23" name="TextBox 23"/>
          <p:cNvSpPr txBox="1"/>
          <p:nvPr/>
        </p:nvSpPr>
        <p:spPr>
          <a:xfrm rot="-297375">
            <a:off x="3783575" y="1307368"/>
            <a:ext cx="2898099" cy="2386551"/>
          </a:xfrm>
          <a:prstGeom prst="rect">
            <a:avLst/>
          </a:prstGeom>
        </p:spPr>
        <p:txBody>
          <a:bodyPr lIns="0" tIns="0" rIns="0" bIns="0" rtlCol="0" anchor="t">
            <a:spAutoFit/>
          </a:bodyPr>
          <a:lstStyle/>
          <a:p>
            <a:pPr algn="ctr">
              <a:lnSpc>
                <a:spcPts val="1886"/>
              </a:lnSpc>
            </a:pPr>
            <a:r>
              <a:rPr lang="en-US" sz="1347" spc="67" dirty="0">
                <a:solidFill>
                  <a:srgbClr val="000000"/>
                </a:solidFill>
                <a:latin typeface="DM Sans"/>
              </a:rPr>
              <a:t>Ingredient suppliers are fundamental to our day-to-day operations as we are very much dependent on them to ensure your delivery of our Products. </a:t>
            </a:r>
          </a:p>
          <a:p>
            <a:pPr algn="ctr">
              <a:lnSpc>
                <a:spcPts val="1606"/>
              </a:lnSpc>
            </a:pPr>
            <a:endParaRPr lang="en-US" sz="1347" spc="67" dirty="0">
              <a:solidFill>
                <a:srgbClr val="000000"/>
              </a:solidFill>
              <a:latin typeface="DM Sans"/>
            </a:endParaRPr>
          </a:p>
          <a:p>
            <a:pPr marL="0" lvl="0" indent="0" algn="ctr">
              <a:lnSpc>
                <a:spcPts val="1886"/>
              </a:lnSpc>
              <a:spcBef>
                <a:spcPct val="0"/>
              </a:spcBef>
            </a:pPr>
            <a:r>
              <a:rPr lang="en-US" sz="1347" spc="67" dirty="0">
                <a:solidFill>
                  <a:srgbClr val="000000"/>
                </a:solidFill>
                <a:latin typeface="DM Sans"/>
              </a:rPr>
              <a:t>Over the months, we have faced several issues on the quality as well as the timely delivery of the ingredients.</a:t>
            </a:r>
          </a:p>
        </p:txBody>
      </p:sp>
      <p:sp>
        <p:nvSpPr>
          <p:cNvPr id="24" name="TextBox 24"/>
          <p:cNvSpPr txBox="1"/>
          <p:nvPr/>
        </p:nvSpPr>
        <p:spPr>
          <a:xfrm rot="231392">
            <a:off x="6462985" y="3971521"/>
            <a:ext cx="3159742" cy="808358"/>
          </a:xfrm>
          <a:prstGeom prst="rect">
            <a:avLst/>
          </a:prstGeom>
        </p:spPr>
        <p:txBody>
          <a:bodyPr lIns="0" tIns="0" rIns="0" bIns="0" rtlCol="0" anchor="t">
            <a:spAutoFit/>
          </a:bodyPr>
          <a:lstStyle/>
          <a:p>
            <a:pPr marL="0" lvl="0" indent="0" algn="ctr">
              <a:lnSpc>
                <a:spcPts val="1606"/>
              </a:lnSpc>
              <a:spcBef>
                <a:spcPct val="0"/>
              </a:spcBef>
            </a:pPr>
            <a:r>
              <a:rPr lang="en-US" sz="1147" spc="57">
                <a:solidFill>
                  <a:srgbClr val="000000"/>
                </a:solidFill>
                <a:latin typeface="DM Sans"/>
              </a:rPr>
              <a:t>Goodfood operates on a shift basis. AM, PM, and Night Shift. Each shift operates with close to 150 members including Supervisors, Coordinators and QA's</a:t>
            </a:r>
          </a:p>
        </p:txBody>
      </p:sp>
      <p:sp>
        <p:nvSpPr>
          <p:cNvPr id="25" name="TextBox 25"/>
          <p:cNvSpPr txBox="1"/>
          <p:nvPr/>
        </p:nvSpPr>
        <p:spPr>
          <a:xfrm rot="232505">
            <a:off x="6557216" y="3440815"/>
            <a:ext cx="3075381" cy="476885"/>
          </a:xfrm>
          <a:prstGeom prst="rect">
            <a:avLst/>
          </a:prstGeom>
        </p:spPr>
        <p:txBody>
          <a:bodyPr lIns="0" tIns="0" rIns="0" bIns="0" rtlCol="0" anchor="t">
            <a:spAutoFit/>
          </a:bodyPr>
          <a:lstStyle/>
          <a:p>
            <a:pPr marL="0" lvl="0" indent="0" algn="ctr">
              <a:lnSpc>
                <a:spcPts val="1846"/>
              </a:lnSpc>
              <a:spcBef>
                <a:spcPct val="0"/>
              </a:spcBef>
            </a:pPr>
            <a:r>
              <a:rPr lang="en-US" sz="1538" spc="76">
                <a:solidFill>
                  <a:srgbClr val="504BA4"/>
                </a:solidFill>
                <a:latin typeface="Mansalva Bold"/>
              </a:rPr>
              <a:t>What is the Workforce of your facility?</a:t>
            </a:r>
          </a:p>
        </p:txBody>
      </p:sp>
      <p:sp>
        <p:nvSpPr>
          <p:cNvPr id="26" name="TextBox 26"/>
          <p:cNvSpPr txBox="1"/>
          <p:nvPr/>
        </p:nvSpPr>
        <p:spPr>
          <a:xfrm>
            <a:off x="5792631" y="5803887"/>
            <a:ext cx="1376116" cy="243205"/>
          </a:xfrm>
          <a:prstGeom prst="rect">
            <a:avLst/>
          </a:prstGeom>
        </p:spPr>
        <p:txBody>
          <a:bodyPr lIns="0" tIns="0" rIns="0" bIns="0" rtlCol="0" anchor="t">
            <a:spAutoFit/>
          </a:bodyPr>
          <a:lstStyle/>
          <a:p>
            <a:pPr marL="0" lvl="0" indent="0" algn="ctr">
              <a:lnSpc>
                <a:spcPts val="1846"/>
              </a:lnSpc>
              <a:spcBef>
                <a:spcPct val="0"/>
              </a:spcBef>
            </a:pPr>
            <a:r>
              <a:rPr lang="en-US" sz="1538" spc="76">
                <a:solidFill>
                  <a:srgbClr val="504BA4"/>
                </a:solidFill>
                <a:latin typeface="Mansalva Bold"/>
              </a:rPr>
              <a:t>Occupation:</a:t>
            </a:r>
          </a:p>
        </p:txBody>
      </p:sp>
      <p:sp>
        <p:nvSpPr>
          <p:cNvPr id="27" name="TextBox 27"/>
          <p:cNvSpPr txBox="1"/>
          <p:nvPr/>
        </p:nvSpPr>
        <p:spPr>
          <a:xfrm>
            <a:off x="6014368" y="6263611"/>
            <a:ext cx="808784" cy="150475"/>
          </a:xfrm>
          <a:prstGeom prst="rect">
            <a:avLst/>
          </a:prstGeom>
        </p:spPr>
        <p:txBody>
          <a:bodyPr lIns="0" tIns="0" rIns="0" bIns="0" rtlCol="0" anchor="t">
            <a:spAutoFit/>
          </a:bodyPr>
          <a:lstStyle/>
          <a:p>
            <a:pPr marL="0" lvl="0" indent="0" algn="l">
              <a:lnSpc>
                <a:spcPts val="1147"/>
              </a:lnSpc>
              <a:spcBef>
                <a:spcPct val="0"/>
              </a:spcBef>
            </a:pPr>
            <a:r>
              <a:rPr lang="en-US" sz="956" spc="47">
                <a:solidFill>
                  <a:srgbClr val="504BA4"/>
                </a:solidFill>
                <a:latin typeface="Mansalva Bold"/>
              </a:rPr>
              <a:t>Organization:</a:t>
            </a:r>
          </a:p>
        </p:txBody>
      </p:sp>
      <p:sp>
        <p:nvSpPr>
          <p:cNvPr id="28" name="TextBox 28"/>
          <p:cNvSpPr txBox="1"/>
          <p:nvPr/>
        </p:nvSpPr>
        <p:spPr>
          <a:xfrm rot="-839433">
            <a:off x="569592" y="2610371"/>
            <a:ext cx="2427676" cy="741045"/>
          </a:xfrm>
          <a:prstGeom prst="rect">
            <a:avLst/>
          </a:prstGeom>
        </p:spPr>
        <p:txBody>
          <a:bodyPr lIns="0" tIns="0" rIns="0" bIns="0" rtlCol="0" anchor="t">
            <a:spAutoFit/>
          </a:bodyPr>
          <a:lstStyle/>
          <a:p>
            <a:pPr marL="0" lvl="0" indent="0" algn="ctr">
              <a:lnSpc>
                <a:spcPts val="1966"/>
              </a:lnSpc>
              <a:spcBef>
                <a:spcPct val="0"/>
              </a:spcBef>
            </a:pPr>
            <a:r>
              <a:rPr lang="en-US" sz="1638" spc="81">
                <a:solidFill>
                  <a:srgbClr val="504BA4"/>
                </a:solidFill>
                <a:latin typeface="Mansalva Bold"/>
              </a:rPr>
              <a:t>How do you ensure the freshness of the food that you pack?</a:t>
            </a:r>
          </a:p>
        </p:txBody>
      </p:sp>
      <p:sp>
        <p:nvSpPr>
          <p:cNvPr id="29" name="TextBox 29"/>
          <p:cNvSpPr txBox="1"/>
          <p:nvPr/>
        </p:nvSpPr>
        <p:spPr>
          <a:xfrm rot="-840531">
            <a:off x="679569" y="3354339"/>
            <a:ext cx="2663727" cy="1043668"/>
          </a:xfrm>
          <a:prstGeom prst="rect">
            <a:avLst/>
          </a:prstGeom>
        </p:spPr>
        <p:txBody>
          <a:bodyPr lIns="0" tIns="0" rIns="0" bIns="0" rtlCol="0" anchor="t">
            <a:spAutoFit/>
          </a:bodyPr>
          <a:lstStyle/>
          <a:p>
            <a:pPr marL="0" lvl="0" indent="0" algn="ctr">
              <a:lnSpc>
                <a:spcPts val="1660"/>
              </a:lnSpc>
              <a:spcBef>
                <a:spcPct val="0"/>
              </a:spcBef>
            </a:pPr>
            <a:r>
              <a:rPr lang="en-US" sz="1186" spc="59">
                <a:solidFill>
                  <a:srgbClr val="000000"/>
                </a:solidFill>
                <a:latin typeface="DM Sans"/>
              </a:rPr>
              <a:t>The complete production facility is supervised and kept in the temperature range of 0° - 4°C according to the candian Health Agencies. </a:t>
            </a:r>
          </a:p>
        </p:txBody>
      </p:sp>
      <p:sp>
        <p:nvSpPr>
          <p:cNvPr id="30" name="TextBox 30"/>
          <p:cNvSpPr txBox="1"/>
          <p:nvPr/>
        </p:nvSpPr>
        <p:spPr>
          <a:xfrm rot="533855">
            <a:off x="2667581" y="4562266"/>
            <a:ext cx="2867271" cy="558165"/>
          </a:xfrm>
          <a:prstGeom prst="rect">
            <a:avLst/>
          </a:prstGeom>
        </p:spPr>
        <p:txBody>
          <a:bodyPr lIns="0" tIns="0" rIns="0" bIns="0" rtlCol="0" anchor="t">
            <a:spAutoFit/>
          </a:bodyPr>
          <a:lstStyle/>
          <a:p>
            <a:pPr marL="0" lvl="0" indent="0" algn="ctr">
              <a:lnSpc>
                <a:spcPts val="2206"/>
              </a:lnSpc>
              <a:spcBef>
                <a:spcPct val="0"/>
              </a:spcBef>
            </a:pPr>
            <a:r>
              <a:rPr lang="en-US" sz="1838" spc="91">
                <a:solidFill>
                  <a:srgbClr val="504BA4"/>
                </a:solidFill>
                <a:latin typeface="Mansalva Bold"/>
              </a:rPr>
              <a:t>What do you think you can improve in your facility?</a:t>
            </a:r>
          </a:p>
        </p:txBody>
      </p:sp>
      <p:sp>
        <p:nvSpPr>
          <p:cNvPr id="31" name="TextBox 31"/>
          <p:cNvSpPr txBox="1"/>
          <p:nvPr/>
        </p:nvSpPr>
        <p:spPr>
          <a:xfrm rot="484637">
            <a:off x="2498761" y="5186906"/>
            <a:ext cx="2663727" cy="1252713"/>
          </a:xfrm>
          <a:prstGeom prst="rect">
            <a:avLst/>
          </a:prstGeom>
        </p:spPr>
        <p:txBody>
          <a:bodyPr lIns="0" tIns="0" rIns="0" bIns="0" rtlCol="0" anchor="t">
            <a:spAutoFit/>
          </a:bodyPr>
          <a:lstStyle/>
          <a:p>
            <a:pPr marL="0" lvl="0" indent="0" algn="ctr">
              <a:lnSpc>
                <a:spcPts val="1660"/>
              </a:lnSpc>
              <a:spcBef>
                <a:spcPct val="0"/>
              </a:spcBef>
            </a:pPr>
            <a:r>
              <a:rPr lang="en-US" sz="1186" spc="59">
                <a:solidFill>
                  <a:srgbClr val="000000"/>
                </a:solidFill>
                <a:latin typeface="DM Sans"/>
              </a:rPr>
              <a:t>It would be very encouraging to our very own farming facility to overcome the quality and delivery issues. Also, we were planning to integrate the current supply chain with ERP.</a:t>
            </a:r>
          </a:p>
        </p:txBody>
      </p:sp>
      <p:grpSp>
        <p:nvGrpSpPr>
          <p:cNvPr id="32" name="Group 32"/>
          <p:cNvGrpSpPr/>
          <p:nvPr/>
        </p:nvGrpSpPr>
        <p:grpSpPr>
          <a:xfrm>
            <a:off x="5895947" y="6195563"/>
            <a:ext cx="3666089" cy="437047"/>
            <a:chOff x="0" y="0"/>
            <a:chExt cx="2675858" cy="318998"/>
          </a:xfrm>
        </p:grpSpPr>
        <p:sp>
          <p:nvSpPr>
            <p:cNvPr id="33" name="Freeform 33"/>
            <p:cNvSpPr/>
            <p:nvPr/>
          </p:nvSpPr>
          <p:spPr>
            <a:xfrm>
              <a:off x="0" y="0"/>
              <a:ext cx="2675858" cy="318998"/>
            </a:xfrm>
            <a:custGeom>
              <a:avLst/>
              <a:gdLst/>
              <a:ahLst/>
              <a:cxnLst/>
              <a:rect l="l" t="t" r="r" b="b"/>
              <a:pathLst>
                <a:path w="2675858" h="318998">
                  <a:moveTo>
                    <a:pt x="0" y="0"/>
                  </a:moveTo>
                  <a:lnTo>
                    <a:pt x="2675858" y="0"/>
                  </a:lnTo>
                  <a:lnTo>
                    <a:pt x="2675858" y="318998"/>
                  </a:lnTo>
                  <a:lnTo>
                    <a:pt x="0" y="318998"/>
                  </a:lnTo>
                  <a:close/>
                </a:path>
              </a:pathLst>
            </a:custGeom>
            <a:solidFill>
              <a:srgbClr val="A5ECFF"/>
            </a:solidFill>
          </p:spPr>
        </p:sp>
      </p:grpSp>
      <p:sp>
        <p:nvSpPr>
          <p:cNvPr id="34" name="TextBox 34"/>
          <p:cNvSpPr txBox="1"/>
          <p:nvPr/>
        </p:nvSpPr>
        <p:spPr>
          <a:xfrm>
            <a:off x="5914145" y="6263611"/>
            <a:ext cx="1384141" cy="253365"/>
          </a:xfrm>
          <a:prstGeom prst="rect">
            <a:avLst/>
          </a:prstGeom>
        </p:spPr>
        <p:txBody>
          <a:bodyPr lIns="0" tIns="0" rIns="0" bIns="0" rtlCol="0" anchor="t">
            <a:spAutoFit/>
          </a:bodyPr>
          <a:lstStyle/>
          <a:p>
            <a:pPr marL="0" lvl="0" indent="0" algn="ctr">
              <a:lnSpc>
                <a:spcPts val="1966"/>
              </a:lnSpc>
              <a:spcBef>
                <a:spcPct val="0"/>
              </a:spcBef>
            </a:pPr>
            <a:r>
              <a:rPr lang="en-US" sz="1638" spc="81">
                <a:solidFill>
                  <a:srgbClr val="504BA4"/>
                </a:solidFill>
                <a:latin typeface="Mansalva Bold"/>
              </a:rPr>
              <a:t>Organization: </a:t>
            </a:r>
          </a:p>
        </p:txBody>
      </p:sp>
      <p:sp>
        <p:nvSpPr>
          <p:cNvPr id="35" name="TextBox 35"/>
          <p:cNvSpPr txBox="1"/>
          <p:nvPr/>
        </p:nvSpPr>
        <p:spPr>
          <a:xfrm>
            <a:off x="7298287" y="6298476"/>
            <a:ext cx="2568397" cy="218500"/>
          </a:xfrm>
          <a:prstGeom prst="rect">
            <a:avLst/>
          </a:prstGeom>
        </p:spPr>
        <p:txBody>
          <a:bodyPr lIns="0" tIns="0" rIns="0" bIns="0" rtlCol="0" anchor="t">
            <a:spAutoFit/>
          </a:bodyPr>
          <a:lstStyle/>
          <a:p>
            <a:pPr marL="0" lvl="0" indent="0" algn="just">
              <a:lnSpc>
                <a:spcPts val="1886"/>
              </a:lnSpc>
              <a:spcBef>
                <a:spcPct val="0"/>
              </a:spcBef>
            </a:pPr>
            <a:r>
              <a:rPr lang="en-US" sz="1347" spc="67">
                <a:solidFill>
                  <a:srgbClr val="000000"/>
                </a:solidFill>
                <a:latin typeface="DM Sans Bold"/>
              </a:rPr>
              <a:t>GoodfoodMarket Coorp</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6D123F"/>
        </a:solidFill>
        <a:effectLst/>
      </p:bgPr>
    </p:bg>
    <p:spTree>
      <p:nvGrpSpPr>
        <p:cNvPr id="1" name=""/>
        <p:cNvGrpSpPr/>
        <p:nvPr/>
      </p:nvGrpSpPr>
      <p:grpSpPr>
        <a:xfrm>
          <a:off x="0" y="0"/>
          <a:ext cx="0" cy="0"/>
          <a:chOff x="0" y="0"/>
          <a:chExt cx="0" cy="0"/>
        </a:xfrm>
      </p:grpSpPr>
      <p:sp>
        <p:nvSpPr>
          <p:cNvPr id="2" name="AutoShape 2"/>
          <p:cNvSpPr/>
          <p:nvPr/>
        </p:nvSpPr>
        <p:spPr>
          <a:xfrm rot="-5400000">
            <a:off x="5270167" y="2046870"/>
            <a:ext cx="6172858" cy="2794014"/>
          </a:xfrm>
          <a:prstGeom prst="rect">
            <a:avLst/>
          </a:prstGeom>
          <a:solidFill>
            <a:srgbClr val="FFFFFF"/>
          </a:solidFill>
        </p:spPr>
      </p:sp>
      <p:sp>
        <p:nvSpPr>
          <p:cNvPr id="3" name="AutoShape 3"/>
          <p:cNvSpPr/>
          <p:nvPr/>
        </p:nvSpPr>
        <p:spPr>
          <a:xfrm>
            <a:off x="319080" y="581786"/>
            <a:ext cx="2992172" cy="2461832"/>
          </a:xfrm>
          <a:prstGeom prst="rect">
            <a:avLst/>
          </a:prstGeom>
          <a:solidFill>
            <a:srgbClr val="FFFFFF"/>
          </a:solidFill>
        </p:spPr>
      </p:sp>
      <p:sp>
        <p:nvSpPr>
          <p:cNvPr id="4" name="AutoShape 4"/>
          <p:cNvSpPr/>
          <p:nvPr/>
        </p:nvSpPr>
        <p:spPr>
          <a:xfrm>
            <a:off x="319080" y="3596159"/>
            <a:ext cx="2992172" cy="2359350"/>
          </a:xfrm>
          <a:prstGeom prst="rect">
            <a:avLst/>
          </a:prstGeom>
          <a:solidFill>
            <a:srgbClr val="FFFFFF"/>
          </a:solidFill>
        </p:spPr>
      </p:sp>
      <p:sp>
        <p:nvSpPr>
          <p:cNvPr id="5" name="AutoShape 5"/>
          <p:cNvSpPr/>
          <p:nvPr/>
        </p:nvSpPr>
        <p:spPr>
          <a:xfrm>
            <a:off x="3584818" y="3581709"/>
            <a:ext cx="3060798" cy="2373799"/>
          </a:xfrm>
          <a:prstGeom prst="rect">
            <a:avLst/>
          </a:prstGeom>
          <a:solidFill>
            <a:srgbClr val="FFFFFF"/>
          </a:solidFill>
        </p:spPr>
      </p:sp>
      <p:sp>
        <p:nvSpPr>
          <p:cNvPr id="6" name="AutoShape 6"/>
          <p:cNvSpPr/>
          <p:nvPr/>
        </p:nvSpPr>
        <p:spPr>
          <a:xfrm>
            <a:off x="3562250" y="581786"/>
            <a:ext cx="3083366" cy="2461832"/>
          </a:xfrm>
          <a:prstGeom prst="rect">
            <a:avLst/>
          </a:prstGeom>
          <a:solidFill>
            <a:srgbClr val="FFFFFF"/>
          </a:solidFill>
        </p:spPr>
      </p:sp>
      <p:sp>
        <p:nvSpPr>
          <p:cNvPr id="7" name="TextBox 7"/>
          <p:cNvSpPr txBox="1"/>
          <p:nvPr/>
        </p:nvSpPr>
        <p:spPr>
          <a:xfrm>
            <a:off x="7158713" y="2986468"/>
            <a:ext cx="2339552" cy="492751"/>
          </a:xfrm>
          <a:prstGeom prst="rect">
            <a:avLst/>
          </a:prstGeom>
        </p:spPr>
        <p:txBody>
          <a:bodyPr lIns="0" tIns="0" rIns="0" bIns="0" rtlCol="0" anchor="t">
            <a:spAutoFit/>
          </a:bodyPr>
          <a:lstStyle/>
          <a:p>
            <a:pPr algn="r">
              <a:lnSpc>
                <a:spcPts val="3810"/>
              </a:lnSpc>
            </a:pPr>
            <a:r>
              <a:rPr lang="en-US" sz="2864" spc="28">
                <a:solidFill>
                  <a:srgbClr val="6D123F"/>
                </a:solidFill>
                <a:latin typeface="Roboto"/>
              </a:rPr>
              <a:t>Our Products</a:t>
            </a:r>
          </a:p>
        </p:txBody>
      </p:sp>
      <p:grpSp>
        <p:nvGrpSpPr>
          <p:cNvPr id="8" name="Group 8"/>
          <p:cNvGrpSpPr/>
          <p:nvPr/>
        </p:nvGrpSpPr>
        <p:grpSpPr>
          <a:xfrm>
            <a:off x="445443" y="795542"/>
            <a:ext cx="2773705" cy="1995874"/>
            <a:chOff x="0" y="-85725"/>
            <a:chExt cx="3698274" cy="2661166"/>
          </a:xfrm>
        </p:grpSpPr>
        <p:sp>
          <p:nvSpPr>
            <p:cNvPr id="9" name="TextBox 9"/>
            <p:cNvSpPr txBox="1"/>
            <p:nvPr/>
          </p:nvSpPr>
          <p:spPr>
            <a:xfrm>
              <a:off x="0" y="-85725"/>
              <a:ext cx="3698274" cy="435104"/>
            </a:xfrm>
            <a:prstGeom prst="rect">
              <a:avLst/>
            </a:prstGeom>
          </p:spPr>
          <p:txBody>
            <a:bodyPr lIns="0" tIns="0" rIns="0" bIns="0" rtlCol="0" anchor="t">
              <a:spAutoFit/>
            </a:bodyPr>
            <a:lstStyle/>
            <a:p>
              <a:pPr algn="ctr">
                <a:lnSpc>
                  <a:spcPts val="2981"/>
                </a:lnSpc>
              </a:pPr>
              <a:r>
                <a:rPr lang="en-US" sz="1807" spc="180">
                  <a:solidFill>
                    <a:srgbClr val="BA5A87"/>
                  </a:solidFill>
                  <a:latin typeface="Roboto Bold"/>
                </a:rPr>
                <a:t>FOOD BASKETS</a:t>
              </a:r>
            </a:p>
          </p:txBody>
        </p:sp>
        <p:sp>
          <p:nvSpPr>
            <p:cNvPr id="10" name="TextBox 10"/>
            <p:cNvSpPr txBox="1"/>
            <p:nvPr/>
          </p:nvSpPr>
          <p:spPr>
            <a:xfrm>
              <a:off x="112752" y="401939"/>
              <a:ext cx="3472770" cy="2173502"/>
            </a:xfrm>
            <a:prstGeom prst="rect">
              <a:avLst/>
            </a:prstGeom>
          </p:spPr>
          <p:txBody>
            <a:bodyPr lIns="0" tIns="0" rIns="0" bIns="0" rtlCol="0" anchor="t">
              <a:spAutoFit/>
            </a:bodyPr>
            <a:lstStyle/>
            <a:p>
              <a:pPr algn="ctr">
                <a:lnSpc>
                  <a:spcPts val="2616"/>
                </a:lnSpc>
              </a:pPr>
              <a:r>
                <a:rPr lang="en-US" sz="1445" spc="72" dirty="0">
                  <a:solidFill>
                    <a:srgbClr val="6D123F"/>
                  </a:solidFill>
                  <a:latin typeface="Roboto"/>
                </a:rPr>
                <a:t>Doorstep delivery of these food baskets. The only thing you'll have to do is buy the products you wish, and we deliver</a:t>
              </a:r>
            </a:p>
          </p:txBody>
        </p:sp>
      </p:grpSp>
      <p:grpSp>
        <p:nvGrpSpPr>
          <p:cNvPr id="11" name="Group 11"/>
          <p:cNvGrpSpPr/>
          <p:nvPr/>
        </p:nvGrpSpPr>
        <p:grpSpPr>
          <a:xfrm>
            <a:off x="3776855" y="859836"/>
            <a:ext cx="2583500" cy="1183723"/>
            <a:chOff x="0" y="0"/>
            <a:chExt cx="3444667" cy="1578298"/>
          </a:xfrm>
        </p:grpSpPr>
        <p:sp>
          <p:nvSpPr>
            <p:cNvPr id="12" name="TextBox 12"/>
            <p:cNvSpPr txBox="1"/>
            <p:nvPr/>
          </p:nvSpPr>
          <p:spPr>
            <a:xfrm>
              <a:off x="0" y="-76200"/>
              <a:ext cx="3444667" cy="418034"/>
            </a:xfrm>
            <a:prstGeom prst="rect">
              <a:avLst/>
            </a:prstGeom>
          </p:spPr>
          <p:txBody>
            <a:bodyPr lIns="0" tIns="0" rIns="0" bIns="0" rtlCol="0" anchor="t">
              <a:spAutoFit/>
            </a:bodyPr>
            <a:lstStyle/>
            <a:p>
              <a:pPr algn="ctr">
                <a:lnSpc>
                  <a:spcPts val="2777"/>
                </a:lnSpc>
              </a:pPr>
              <a:r>
                <a:rPr lang="en-US" sz="1683" spc="168">
                  <a:solidFill>
                    <a:srgbClr val="BA5A87"/>
                  </a:solidFill>
                  <a:latin typeface="Roboto Bold"/>
                </a:rPr>
                <a:t>SAMPLINGS</a:t>
              </a:r>
            </a:p>
          </p:txBody>
        </p:sp>
        <p:sp>
          <p:nvSpPr>
            <p:cNvPr id="13" name="TextBox 13"/>
            <p:cNvSpPr txBox="1"/>
            <p:nvPr/>
          </p:nvSpPr>
          <p:spPr>
            <a:xfrm>
              <a:off x="105020" y="393783"/>
              <a:ext cx="3234627" cy="1184515"/>
            </a:xfrm>
            <a:prstGeom prst="rect">
              <a:avLst/>
            </a:prstGeom>
          </p:spPr>
          <p:txBody>
            <a:bodyPr lIns="0" tIns="0" rIns="0" bIns="0" rtlCol="0" anchor="t">
              <a:spAutoFit/>
            </a:bodyPr>
            <a:lstStyle/>
            <a:p>
              <a:pPr algn="ctr">
                <a:lnSpc>
                  <a:spcPts val="2437"/>
                </a:lnSpc>
              </a:pPr>
              <a:r>
                <a:rPr lang="en-US" sz="1346" spc="67">
                  <a:solidFill>
                    <a:srgbClr val="6D123F"/>
                  </a:solidFill>
                  <a:latin typeface="Roboto"/>
                </a:rPr>
                <a:t>You can buy the organic samplings which we grow in our farming facility.</a:t>
              </a:r>
            </a:p>
          </p:txBody>
        </p:sp>
      </p:grpSp>
      <p:grpSp>
        <p:nvGrpSpPr>
          <p:cNvPr id="14" name="Group 14"/>
          <p:cNvGrpSpPr/>
          <p:nvPr/>
        </p:nvGrpSpPr>
        <p:grpSpPr>
          <a:xfrm>
            <a:off x="607454" y="3785232"/>
            <a:ext cx="2449682" cy="1981203"/>
            <a:chOff x="0" y="0"/>
            <a:chExt cx="3266242" cy="2641604"/>
          </a:xfrm>
        </p:grpSpPr>
        <p:sp>
          <p:nvSpPr>
            <p:cNvPr id="15" name="TextBox 15"/>
            <p:cNvSpPr txBox="1"/>
            <p:nvPr/>
          </p:nvSpPr>
          <p:spPr>
            <a:xfrm>
              <a:off x="0" y="-85725"/>
              <a:ext cx="3266242" cy="404371"/>
            </a:xfrm>
            <a:prstGeom prst="rect">
              <a:avLst/>
            </a:prstGeom>
          </p:spPr>
          <p:txBody>
            <a:bodyPr lIns="0" tIns="0" rIns="0" bIns="0" rtlCol="0" anchor="t">
              <a:spAutoFit/>
            </a:bodyPr>
            <a:lstStyle/>
            <a:p>
              <a:pPr algn="ctr">
                <a:lnSpc>
                  <a:spcPts val="2633"/>
                </a:lnSpc>
              </a:pPr>
              <a:r>
                <a:rPr lang="en-US" sz="1596" spc="159">
                  <a:solidFill>
                    <a:srgbClr val="BA5A87"/>
                  </a:solidFill>
                  <a:latin typeface="Roboto Bold"/>
                </a:rPr>
                <a:t>MEAL-KITS</a:t>
              </a:r>
            </a:p>
          </p:txBody>
        </p:sp>
        <p:sp>
          <p:nvSpPr>
            <p:cNvPr id="16" name="TextBox 16"/>
            <p:cNvSpPr txBox="1"/>
            <p:nvPr/>
          </p:nvSpPr>
          <p:spPr>
            <a:xfrm>
              <a:off x="99580" y="363464"/>
              <a:ext cx="3067082" cy="2278140"/>
            </a:xfrm>
            <a:prstGeom prst="rect">
              <a:avLst/>
            </a:prstGeom>
          </p:spPr>
          <p:txBody>
            <a:bodyPr lIns="0" tIns="0" rIns="0" bIns="0" rtlCol="0" anchor="t">
              <a:spAutoFit/>
            </a:bodyPr>
            <a:lstStyle/>
            <a:p>
              <a:pPr algn="ctr">
                <a:lnSpc>
                  <a:spcPts val="2311"/>
                </a:lnSpc>
              </a:pPr>
              <a:r>
                <a:rPr lang="en-US" sz="1276" spc="63">
                  <a:solidFill>
                    <a:srgbClr val="6D123F"/>
                  </a:solidFill>
                  <a:latin typeface="Roboto"/>
                </a:rPr>
                <a:t>Eat healthy and nutritional food by ordering the meal-kits and delivery is within 1 day. You can always adjust your spices and we send you that </a:t>
              </a:r>
            </a:p>
          </p:txBody>
        </p:sp>
      </p:grpSp>
      <p:grpSp>
        <p:nvGrpSpPr>
          <p:cNvPr id="17" name="Group 17"/>
          <p:cNvGrpSpPr/>
          <p:nvPr/>
        </p:nvGrpSpPr>
        <p:grpSpPr>
          <a:xfrm>
            <a:off x="3815967" y="4082480"/>
            <a:ext cx="2544388" cy="1161467"/>
            <a:chOff x="0" y="0"/>
            <a:chExt cx="3392517" cy="1548622"/>
          </a:xfrm>
        </p:grpSpPr>
        <p:sp>
          <p:nvSpPr>
            <p:cNvPr id="18" name="TextBox 18"/>
            <p:cNvSpPr txBox="1"/>
            <p:nvPr/>
          </p:nvSpPr>
          <p:spPr>
            <a:xfrm>
              <a:off x="0" y="-76200"/>
              <a:ext cx="3392517" cy="407077"/>
            </a:xfrm>
            <a:prstGeom prst="rect">
              <a:avLst/>
            </a:prstGeom>
          </p:spPr>
          <p:txBody>
            <a:bodyPr lIns="0" tIns="0" rIns="0" bIns="0" rtlCol="0" anchor="t">
              <a:spAutoFit/>
            </a:bodyPr>
            <a:lstStyle/>
            <a:p>
              <a:pPr algn="ctr">
                <a:lnSpc>
                  <a:spcPts val="2735"/>
                </a:lnSpc>
              </a:pPr>
              <a:r>
                <a:rPr lang="en-US" sz="1657" spc="165">
                  <a:solidFill>
                    <a:srgbClr val="BA5A87"/>
                  </a:solidFill>
                  <a:latin typeface="Roboto Bold"/>
                </a:rPr>
                <a:t>GROCERIES</a:t>
              </a:r>
            </a:p>
          </p:txBody>
        </p:sp>
        <p:sp>
          <p:nvSpPr>
            <p:cNvPr id="19" name="TextBox 19"/>
            <p:cNvSpPr txBox="1"/>
            <p:nvPr/>
          </p:nvSpPr>
          <p:spPr>
            <a:xfrm>
              <a:off x="103430" y="380742"/>
              <a:ext cx="3185657" cy="1167880"/>
            </a:xfrm>
            <a:prstGeom prst="rect">
              <a:avLst/>
            </a:prstGeom>
          </p:spPr>
          <p:txBody>
            <a:bodyPr lIns="0" tIns="0" rIns="0" bIns="0" rtlCol="0" anchor="t">
              <a:spAutoFit/>
            </a:bodyPr>
            <a:lstStyle/>
            <a:p>
              <a:pPr algn="ctr">
                <a:lnSpc>
                  <a:spcPts val="2400"/>
                </a:lnSpc>
              </a:pPr>
              <a:r>
                <a:rPr lang="en-US" sz="1326" spc="66">
                  <a:solidFill>
                    <a:srgbClr val="6D123F"/>
                  </a:solidFill>
                  <a:latin typeface="Roboto"/>
                </a:rPr>
                <a:t>Buy fruits and vegetables and our certified food products</a:t>
              </a:r>
            </a:p>
          </p:txBody>
        </p:sp>
      </p:grpSp>
      <p:sp>
        <p:nvSpPr>
          <p:cNvPr id="20" name="TextBox 20"/>
          <p:cNvSpPr txBox="1"/>
          <p:nvPr/>
        </p:nvSpPr>
        <p:spPr>
          <a:xfrm>
            <a:off x="251776" y="6675694"/>
            <a:ext cx="9633658" cy="352425"/>
          </a:xfrm>
          <a:prstGeom prst="rect">
            <a:avLst/>
          </a:prstGeom>
        </p:spPr>
        <p:txBody>
          <a:bodyPr lIns="0" tIns="0" rIns="0" bIns="0" rtlCol="0" anchor="t">
            <a:spAutoFit/>
          </a:bodyPr>
          <a:lstStyle/>
          <a:p>
            <a:pPr algn="l">
              <a:lnSpc>
                <a:spcPts val="2799"/>
              </a:lnSpc>
            </a:pPr>
            <a:r>
              <a:rPr lang="en-US" sz="1999" spc="159">
                <a:solidFill>
                  <a:srgbClr val="FFFFFF"/>
                </a:solidFill>
                <a:latin typeface="Roboto"/>
              </a:rPr>
              <a:t>Cook fresh</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4575887" y="2137484"/>
            <a:ext cx="601830" cy="9753602"/>
          </a:xfrm>
          <a:prstGeom prst="rect">
            <a:avLst/>
          </a:prstGeom>
        </p:spPr>
      </p:pic>
      <p:sp>
        <p:nvSpPr>
          <p:cNvPr id="4" name="TextBox 4"/>
          <p:cNvSpPr txBox="1"/>
          <p:nvPr/>
        </p:nvSpPr>
        <p:spPr>
          <a:xfrm>
            <a:off x="164984" y="6915668"/>
            <a:ext cx="3242944" cy="242888"/>
          </a:xfrm>
          <a:prstGeom prst="rect">
            <a:avLst/>
          </a:prstGeom>
        </p:spPr>
        <p:txBody>
          <a:bodyPr lIns="0" tIns="0" rIns="0" bIns="0" rtlCol="0" anchor="t">
            <a:spAutoFit/>
          </a:bodyPr>
          <a:lstStyle/>
          <a:p>
            <a:pPr>
              <a:lnSpc>
                <a:spcPts val="2039"/>
              </a:lnSpc>
            </a:pPr>
            <a:r>
              <a:rPr lang="en-US" sz="1406" spc="351">
                <a:solidFill>
                  <a:srgbClr val="353535"/>
                </a:solidFill>
                <a:latin typeface="League Spartan Bold"/>
              </a:rPr>
              <a:t>COOK FRESH</a:t>
            </a:r>
          </a:p>
        </p:txBody>
      </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74891" y="490017"/>
            <a:ext cx="5161555" cy="1257047"/>
          </a:xfrm>
          <a:prstGeom prst="rect">
            <a:avLst/>
          </a:prstGeom>
        </p:spPr>
      </p:pic>
      <p:sp>
        <p:nvSpPr>
          <p:cNvPr id="7" name="TextBox 7"/>
          <p:cNvSpPr txBox="1"/>
          <p:nvPr/>
        </p:nvSpPr>
        <p:spPr>
          <a:xfrm>
            <a:off x="3028778" y="980301"/>
            <a:ext cx="3696044" cy="490764"/>
          </a:xfrm>
          <a:prstGeom prst="rect">
            <a:avLst/>
          </a:prstGeom>
        </p:spPr>
        <p:txBody>
          <a:bodyPr lIns="0" tIns="0" rIns="0" bIns="0" rtlCol="0" anchor="t">
            <a:spAutoFit/>
          </a:bodyPr>
          <a:lstStyle/>
          <a:p>
            <a:pPr>
              <a:lnSpc>
                <a:spcPts val="3896"/>
              </a:lnSpc>
            </a:pPr>
            <a:r>
              <a:rPr lang="en-US" sz="3219" spc="160">
                <a:solidFill>
                  <a:srgbClr val="FFFFFF"/>
                </a:solidFill>
                <a:latin typeface="League Spartan"/>
              </a:rPr>
              <a:t>STAKEHOLDERS</a:t>
            </a:r>
          </a:p>
        </p:txBody>
      </p:sp>
      <p:sp>
        <p:nvSpPr>
          <p:cNvPr id="8" name="AutoShape 8"/>
          <p:cNvSpPr/>
          <p:nvPr/>
        </p:nvSpPr>
        <p:spPr>
          <a:xfrm>
            <a:off x="1479799" y="2461368"/>
            <a:ext cx="259492" cy="0"/>
          </a:xfrm>
          <a:prstGeom prst="line">
            <a:avLst/>
          </a:prstGeom>
          <a:ln w="19050" cap="rnd">
            <a:solidFill>
              <a:srgbClr val="000000"/>
            </a:solidFill>
            <a:prstDash val="solid"/>
            <a:headEnd type="none" w="sm" len="sm"/>
            <a:tailEnd type="none" w="sm" len="sm"/>
          </a:ln>
        </p:spPr>
      </p:sp>
      <p:grpSp>
        <p:nvGrpSpPr>
          <p:cNvPr id="9" name="Group 9"/>
          <p:cNvGrpSpPr/>
          <p:nvPr/>
        </p:nvGrpSpPr>
        <p:grpSpPr>
          <a:xfrm>
            <a:off x="1471948" y="2461368"/>
            <a:ext cx="523050" cy="1118870"/>
            <a:chOff x="0" y="0"/>
            <a:chExt cx="697400" cy="1491827"/>
          </a:xfrm>
        </p:grpSpPr>
        <p:sp>
          <p:nvSpPr>
            <p:cNvPr id="10" name="AutoShape 10"/>
            <p:cNvSpPr/>
            <p:nvPr/>
          </p:nvSpPr>
          <p:spPr>
            <a:xfrm>
              <a:off x="10340" y="735573"/>
              <a:ext cx="687060" cy="0"/>
            </a:xfrm>
            <a:prstGeom prst="line">
              <a:avLst/>
            </a:prstGeom>
            <a:ln w="20680" cap="rnd">
              <a:solidFill>
                <a:srgbClr val="000000"/>
              </a:solidFill>
              <a:prstDash val="solid"/>
              <a:headEnd type="none" w="sm" len="sm"/>
              <a:tailEnd type="none" w="sm" len="sm"/>
            </a:ln>
          </p:spPr>
        </p:sp>
        <p:sp>
          <p:nvSpPr>
            <p:cNvPr id="11" name="AutoShape 11"/>
            <p:cNvSpPr/>
            <p:nvPr/>
          </p:nvSpPr>
          <p:spPr>
            <a:xfrm>
              <a:off x="0" y="1471147"/>
              <a:ext cx="345990" cy="0"/>
            </a:xfrm>
            <a:prstGeom prst="line">
              <a:avLst/>
            </a:prstGeom>
            <a:ln w="20680" cap="rnd">
              <a:solidFill>
                <a:srgbClr val="000000"/>
              </a:solidFill>
              <a:prstDash val="solid"/>
              <a:headEnd type="none" w="sm" len="sm"/>
              <a:tailEnd type="none" w="sm" len="sm"/>
            </a:ln>
          </p:spPr>
        </p:sp>
        <p:sp>
          <p:nvSpPr>
            <p:cNvPr id="12" name="AutoShape 12"/>
            <p:cNvSpPr/>
            <p:nvPr/>
          </p:nvSpPr>
          <p:spPr>
            <a:xfrm rot="-5400000">
              <a:off x="-399924" y="735573"/>
              <a:ext cx="1491827" cy="0"/>
            </a:xfrm>
            <a:prstGeom prst="line">
              <a:avLst/>
            </a:prstGeom>
            <a:ln w="20680" cap="rnd">
              <a:solidFill>
                <a:srgbClr val="000000"/>
              </a:solidFill>
              <a:prstDash val="solid"/>
              <a:headEnd type="none" w="sm" len="sm"/>
              <a:tailEnd type="none" w="sm" len="sm"/>
            </a:ln>
          </p:spPr>
        </p:sp>
      </p:grpSp>
      <p:grpSp>
        <p:nvGrpSpPr>
          <p:cNvPr id="13" name="Group 13"/>
          <p:cNvGrpSpPr/>
          <p:nvPr/>
        </p:nvGrpSpPr>
        <p:grpSpPr>
          <a:xfrm>
            <a:off x="2164063" y="2459817"/>
            <a:ext cx="1192232" cy="1121972"/>
            <a:chOff x="0" y="0"/>
            <a:chExt cx="1589642" cy="1495963"/>
          </a:xfrm>
        </p:grpSpPr>
        <p:grpSp>
          <p:nvGrpSpPr>
            <p:cNvPr id="14" name="Group 14"/>
            <p:cNvGrpSpPr/>
            <p:nvPr/>
          </p:nvGrpSpPr>
          <p:grpSpPr>
            <a:xfrm>
              <a:off x="0" y="0"/>
              <a:ext cx="1589642" cy="1495963"/>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A6559"/>
              </a:solidFill>
            </p:spPr>
          </p:sp>
        </p:grpSp>
        <p:sp>
          <p:nvSpPr>
            <p:cNvPr id="16" name="TextBox 16"/>
            <p:cNvSpPr txBox="1"/>
            <p:nvPr/>
          </p:nvSpPr>
          <p:spPr>
            <a:xfrm>
              <a:off x="281811" y="648385"/>
              <a:ext cx="1026020" cy="219058"/>
            </a:xfrm>
            <a:prstGeom prst="rect">
              <a:avLst/>
            </a:prstGeom>
          </p:spPr>
          <p:txBody>
            <a:bodyPr lIns="0" tIns="0" rIns="0" bIns="0" rtlCol="0" anchor="t">
              <a:spAutoFit/>
            </a:bodyPr>
            <a:lstStyle/>
            <a:p>
              <a:pPr marL="0" lvl="0" indent="0" algn="ctr">
                <a:lnSpc>
                  <a:spcPts val="1060"/>
                </a:lnSpc>
                <a:spcBef>
                  <a:spcPct val="0"/>
                </a:spcBef>
              </a:pPr>
              <a:r>
                <a:rPr lang="en-US" sz="1139" spc="-11">
                  <a:solidFill>
                    <a:srgbClr val="FFFFFF"/>
                  </a:solidFill>
                  <a:latin typeface="Telegraf Medium"/>
                </a:rPr>
                <a:t>Employees</a:t>
              </a:r>
            </a:p>
          </p:txBody>
        </p:sp>
      </p:grpSp>
      <p:sp>
        <p:nvSpPr>
          <p:cNvPr id="17" name="TextBox 17"/>
          <p:cNvSpPr txBox="1"/>
          <p:nvPr/>
        </p:nvSpPr>
        <p:spPr>
          <a:xfrm>
            <a:off x="107671" y="2379463"/>
            <a:ext cx="1235598" cy="154285"/>
          </a:xfrm>
          <a:prstGeom prst="rect">
            <a:avLst/>
          </a:prstGeom>
        </p:spPr>
        <p:txBody>
          <a:bodyPr lIns="0" tIns="0" rIns="0" bIns="0" rtlCol="0" anchor="t">
            <a:spAutoFit/>
          </a:bodyPr>
          <a:lstStyle/>
          <a:p>
            <a:pPr algn="r">
              <a:lnSpc>
                <a:spcPts val="1074"/>
              </a:lnSpc>
            </a:pPr>
            <a:r>
              <a:rPr lang="en-US" sz="977">
                <a:solidFill>
                  <a:srgbClr val="000000"/>
                </a:solidFill>
                <a:latin typeface="Telegraf"/>
              </a:rPr>
              <a:t>Warehouse Workers</a:t>
            </a:r>
          </a:p>
        </p:txBody>
      </p:sp>
      <p:sp>
        <p:nvSpPr>
          <p:cNvPr id="18" name="TextBox 18"/>
          <p:cNvSpPr txBox="1"/>
          <p:nvPr/>
        </p:nvSpPr>
        <p:spPr>
          <a:xfrm>
            <a:off x="0" y="2932433"/>
            <a:ext cx="1343268" cy="166003"/>
          </a:xfrm>
          <a:prstGeom prst="rect">
            <a:avLst/>
          </a:prstGeom>
        </p:spPr>
        <p:txBody>
          <a:bodyPr lIns="0" tIns="0" rIns="0" bIns="0" rtlCol="0" anchor="t">
            <a:spAutoFit/>
          </a:bodyPr>
          <a:lstStyle/>
          <a:p>
            <a:pPr algn="r">
              <a:lnSpc>
                <a:spcPts val="1134"/>
              </a:lnSpc>
            </a:pPr>
            <a:r>
              <a:rPr lang="en-US" sz="1031">
                <a:solidFill>
                  <a:srgbClr val="000000"/>
                </a:solidFill>
                <a:latin typeface="Telegraf"/>
              </a:rPr>
              <a:t>Greenhouse Workers</a:t>
            </a:r>
          </a:p>
        </p:txBody>
      </p:sp>
      <p:sp>
        <p:nvSpPr>
          <p:cNvPr id="19" name="TextBox 19"/>
          <p:cNvSpPr txBox="1"/>
          <p:nvPr/>
        </p:nvSpPr>
        <p:spPr>
          <a:xfrm>
            <a:off x="107671" y="3492473"/>
            <a:ext cx="1235598" cy="166003"/>
          </a:xfrm>
          <a:prstGeom prst="rect">
            <a:avLst/>
          </a:prstGeom>
        </p:spPr>
        <p:txBody>
          <a:bodyPr lIns="0" tIns="0" rIns="0" bIns="0" rtlCol="0" anchor="t">
            <a:spAutoFit/>
          </a:bodyPr>
          <a:lstStyle/>
          <a:p>
            <a:pPr algn="r">
              <a:lnSpc>
                <a:spcPts val="1134"/>
              </a:lnSpc>
            </a:pPr>
            <a:r>
              <a:rPr lang="en-US" sz="1031">
                <a:solidFill>
                  <a:srgbClr val="000000"/>
                </a:solidFill>
                <a:latin typeface="Telegraf"/>
              </a:rPr>
              <a:t>Tech and Reception</a:t>
            </a:r>
          </a:p>
        </p:txBody>
      </p:sp>
      <p:grpSp>
        <p:nvGrpSpPr>
          <p:cNvPr id="20" name="Group 20"/>
          <p:cNvGrpSpPr/>
          <p:nvPr/>
        </p:nvGrpSpPr>
        <p:grpSpPr>
          <a:xfrm>
            <a:off x="2164063" y="4250966"/>
            <a:ext cx="1118870" cy="1121972"/>
            <a:chOff x="0" y="0"/>
            <a:chExt cx="1491827" cy="1495963"/>
          </a:xfrm>
        </p:grpSpPr>
        <p:grpSp>
          <p:nvGrpSpPr>
            <p:cNvPr id="21" name="Group 21"/>
            <p:cNvGrpSpPr/>
            <p:nvPr/>
          </p:nvGrpSpPr>
          <p:grpSpPr>
            <a:xfrm>
              <a:off x="0" y="0"/>
              <a:ext cx="1491827" cy="1495963"/>
              <a:chOff x="0" y="0"/>
              <a:chExt cx="6350000" cy="6350000"/>
            </a:xfrm>
          </p:grpSpPr>
          <p:sp>
            <p:nvSpPr>
              <p:cNvPr id="22" name="Freeform 2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A6559"/>
              </a:solidFill>
            </p:spPr>
          </p:sp>
        </p:grpSp>
        <p:sp>
          <p:nvSpPr>
            <p:cNvPr id="23" name="TextBox 23"/>
            <p:cNvSpPr txBox="1"/>
            <p:nvPr/>
          </p:nvSpPr>
          <p:spPr>
            <a:xfrm>
              <a:off x="132235" y="643215"/>
              <a:ext cx="1227356" cy="219058"/>
            </a:xfrm>
            <a:prstGeom prst="rect">
              <a:avLst/>
            </a:prstGeom>
          </p:spPr>
          <p:txBody>
            <a:bodyPr lIns="0" tIns="0" rIns="0" bIns="0" rtlCol="0" anchor="t">
              <a:spAutoFit/>
            </a:bodyPr>
            <a:lstStyle/>
            <a:p>
              <a:pPr marL="0" lvl="0" indent="0" algn="ctr">
                <a:lnSpc>
                  <a:spcPts val="1060"/>
                </a:lnSpc>
                <a:spcBef>
                  <a:spcPct val="0"/>
                </a:spcBef>
              </a:pPr>
              <a:r>
                <a:rPr lang="en-US" sz="1139" spc="-11">
                  <a:solidFill>
                    <a:srgbClr val="FFFFFF"/>
                  </a:solidFill>
                  <a:latin typeface="Telegraf Medium"/>
                </a:rPr>
                <a:t>Customers</a:t>
              </a:r>
            </a:p>
          </p:txBody>
        </p:sp>
      </p:grpSp>
      <p:grpSp>
        <p:nvGrpSpPr>
          <p:cNvPr id="24" name="Group 24"/>
          <p:cNvGrpSpPr/>
          <p:nvPr/>
        </p:nvGrpSpPr>
        <p:grpSpPr>
          <a:xfrm>
            <a:off x="3444691" y="3028558"/>
            <a:ext cx="497973" cy="1783395"/>
            <a:chOff x="0" y="0"/>
            <a:chExt cx="663964" cy="2377860"/>
          </a:xfrm>
        </p:grpSpPr>
        <p:sp>
          <p:nvSpPr>
            <p:cNvPr id="25" name="AutoShape 25"/>
            <p:cNvSpPr/>
            <p:nvPr/>
          </p:nvSpPr>
          <p:spPr>
            <a:xfrm>
              <a:off x="0" y="0"/>
              <a:ext cx="341344" cy="0"/>
            </a:xfrm>
            <a:prstGeom prst="line">
              <a:avLst/>
            </a:prstGeom>
            <a:ln w="20680" cap="rnd">
              <a:solidFill>
                <a:srgbClr val="000000"/>
              </a:solidFill>
              <a:prstDash val="solid"/>
              <a:headEnd type="none" w="sm" len="sm"/>
              <a:tailEnd type="none" w="sm" len="sm"/>
            </a:ln>
          </p:spPr>
        </p:sp>
        <p:sp>
          <p:nvSpPr>
            <p:cNvPr id="26" name="AutoShape 26"/>
            <p:cNvSpPr/>
            <p:nvPr/>
          </p:nvSpPr>
          <p:spPr>
            <a:xfrm rot="92685">
              <a:off x="320602" y="1112845"/>
              <a:ext cx="343146" cy="0"/>
            </a:xfrm>
            <a:prstGeom prst="line">
              <a:avLst/>
            </a:prstGeom>
            <a:ln w="20680" cap="rnd">
              <a:solidFill>
                <a:srgbClr val="000000"/>
              </a:solidFill>
              <a:prstDash val="solid"/>
              <a:headEnd type="none" w="sm" len="sm"/>
              <a:tailEnd type="none" w="sm" len="sm"/>
            </a:ln>
          </p:spPr>
        </p:sp>
        <p:sp>
          <p:nvSpPr>
            <p:cNvPr id="27" name="AutoShape 27"/>
            <p:cNvSpPr/>
            <p:nvPr/>
          </p:nvSpPr>
          <p:spPr>
            <a:xfrm>
              <a:off x="0" y="2357180"/>
              <a:ext cx="341344" cy="0"/>
            </a:xfrm>
            <a:prstGeom prst="line">
              <a:avLst/>
            </a:prstGeom>
            <a:ln w="20680" cap="rnd">
              <a:solidFill>
                <a:srgbClr val="000000"/>
              </a:solidFill>
              <a:prstDash val="solid"/>
              <a:headEnd type="none" w="sm" len="sm"/>
              <a:tailEnd type="none" w="sm" len="sm"/>
            </a:ln>
          </p:spPr>
        </p:sp>
        <p:sp>
          <p:nvSpPr>
            <p:cNvPr id="28" name="AutoShape 28"/>
            <p:cNvSpPr/>
            <p:nvPr/>
          </p:nvSpPr>
          <p:spPr>
            <a:xfrm rot="-5400000">
              <a:off x="-857926" y="1178590"/>
              <a:ext cx="2377860" cy="0"/>
            </a:xfrm>
            <a:prstGeom prst="line">
              <a:avLst/>
            </a:prstGeom>
            <a:ln w="20680" cap="rnd">
              <a:solidFill>
                <a:srgbClr val="000000"/>
              </a:solidFill>
              <a:prstDash val="solid"/>
              <a:headEnd type="none" w="sm" len="sm"/>
              <a:tailEnd type="none" w="sm" len="sm"/>
            </a:ln>
          </p:spPr>
        </p:sp>
      </p:grpSp>
      <p:grpSp>
        <p:nvGrpSpPr>
          <p:cNvPr id="29" name="Group 29"/>
          <p:cNvGrpSpPr/>
          <p:nvPr/>
        </p:nvGrpSpPr>
        <p:grpSpPr>
          <a:xfrm>
            <a:off x="1471948" y="4244763"/>
            <a:ext cx="523050" cy="1118870"/>
            <a:chOff x="0" y="0"/>
            <a:chExt cx="697400" cy="1491827"/>
          </a:xfrm>
        </p:grpSpPr>
        <p:sp>
          <p:nvSpPr>
            <p:cNvPr id="30" name="AutoShape 30"/>
            <p:cNvSpPr/>
            <p:nvPr/>
          </p:nvSpPr>
          <p:spPr>
            <a:xfrm>
              <a:off x="10468" y="0"/>
              <a:ext cx="345990" cy="0"/>
            </a:xfrm>
            <a:prstGeom prst="line">
              <a:avLst/>
            </a:prstGeom>
            <a:ln w="20680" cap="rnd">
              <a:solidFill>
                <a:srgbClr val="000000"/>
              </a:solidFill>
              <a:prstDash val="solid"/>
              <a:headEnd type="none" w="sm" len="sm"/>
              <a:tailEnd type="none" w="sm" len="sm"/>
            </a:ln>
          </p:spPr>
        </p:sp>
        <p:sp>
          <p:nvSpPr>
            <p:cNvPr id="31" name="AutoShape 31"/>
            <p:cNvSpPr/>
            <p:nvPr/>
          </p:nvSpPr>
          <p:spPr>
            <a:xfrm>
              <a:off x="10340" y="735573"/>
              <a:ext cx="687060" cy="0"/>
            </a:xfrm>
            <a:prstGeom prst="line">
              <a:avLst/>
            </a:prstGeom>
            <a:ln w="20680" cap="rnd">
              <a:solidFill>
                <a:srgbClr val="000000"/>
              </a:solidFill>
              <a:prstDash val="solid"/>
              <a:headEnd type="none" w="sm" len="sm"/>
              <a:tailEnd type="none" w="sm" len="sm"/>
            </a:ln>
          </p:spPr>
        </p:sp>
        <p:sp>
          <p:nvSpPr>
            <p:cNvPr id="32" name="AutoShape 32"/>
            <p:cNvSpPr/>
            <p:nvPr/>
          </p:nvSpPr>
          <p:spPr>
            <a:xfrm>
              <a:off x="0" y="1471147"/>
              <a:ext cx="345990" cy="0"/>
            </a:xfrm>
            <a:prstGeom prst="line">
              <a:avLst/>
            </a:prstGeom>
            <a:ln w="20680" cap="rnd">
              <a:solidFill>
                <a:srgbClr val="000000"/>
              </a:solidFill>
              <a:prstDash val="solid"/>
              <a:headEnd type="none" w="sm" len="sm"/>
              <a:tailEnd type="none" w="sm" len="sm"/>
            </a:ln>
          </p:spPr>
        </p:sp>
        <p:sp>
          <p:nvSpPr>
            <p:cNvPr id="33" name="AutoShape 33"/>
            <p:cNvSpPr/>
            <p:nvPr/>
          </p:nvSpPr>
          <p:spPr>
            <a:xfrm rot="-5400000">
              <a:off x="-399924" y="735573"/>
              <a:ext cx="1491827" cy="0"/>
            </a:xfrm>
            <a:prstGeom prst="line">
              <a:avLst/>
            </a:prstGeom>
            <a:ln w="20680" cap="rnd">
              <a:solidFill>
                <a:srgbClr val="000000"/>
              </a:solidFill>
              <a:prstDash val="solid"/>
              <a:headEnd type="none" w="sm" len="sm"/>
              <a:tailEnd type="none" w="sm" len="sm"/>
            </a:ln>
          </p:spPr>
        </p:sp>
      </p:grpSp>
      <p:sp>
        <p:nvSpPr>
          <p:cNvPr id="34" name="TextBox 34"/>
          <p:cNvSpPr txBox="1"/>
          <p:nvPr/>
        </p:nvSpPr>
        <p:spPr>
          <a:xfrm>
            <a:off x="361308" y="4164753"/>
            <a:ext cx="981960" cy="166003"/>
          </a:xfrm>
          <a:prstGeom prst="rect">
            <a:avLst/>
          </a:prstGeom>
        </p:spPr>
        <p:txBody>
          <a:bodyPr lIns="0" tIns="0" rIns="0" bIns="0" rtlCol="0" anchor="t">
            <a:spAutoFit/>
          </a:bodyPr>
          <a:lstStyle/>
          <a:p>
            <a:pPr algn="r">
              <a:lnSpc>
                <a:spcPts val="1134"/>
              </a:lnSpc>
            </a:pPr>
            <a:r>
              <a:rPr lang="en-US" sz="1031">
                <a:solidFill>
                  <a:srgbClr val="000000"/>
                </a:solidFill>
                <a:latin typeface="Telegraf"/>
              </a:rPr>
              <a:t>General Public</a:t>
            </a:r>
          </a:p>
        </p:txBody>
      </p:sp>
      <p:sp>
        <p:nvSpPr>
          <p:cNvPr id="35" name="TextBox 35"/>
          <p:cNvSpPr txBox="1"/>
          <p:nvPr/>
        </p:nvSpPr>
        <p:spPr>
          <a:xfrm>
            <a:off x="199355" y="4644137"/>
            <a:ext cx="1143913" cy="309384"/>
          </a:xfrm>
          <a:prstGeom prst="rect">
            <a:avLst/>
          </a:prstGeom>
        </p:spPr>
        <p:txBody>
          <a:bodyPr lIns="0" tIns="0" rIns="0" bIns="0" rtlCol="0" anchor="t">
            <a:spAutoFit/>
          </a:bodyPr>
          <a:lstStyle/>
          <a:p>
            <a:pPr algn="r">
              <a:lnSpc>
                <a:spcPts val="1134"/>
              </a:lnSpc>
            </a:pPr>
            <a:r>
              <a:rPr lang="en-US" sz="1031">
                <a:solidFill>
                  <a:srgbClr val="000000"/>
                </a:solidFill>
                <a:latin typeface="Telegraf"/>
              </a:rPr>
              <a:t>Food Production Agencies</a:t>
            </a:r>
          </a:p>
        </p:txBody>
      </p:sp>
      <p:sp>
        <p:nvSpPr>
          <p:cNvPr id="36" name="TextBox 36"/>
          <p:cNvSpPr txBox="1"/>
          <p:nvPr/>
        </p:nvSpPr>
        <p:spPr>
          <a:xfrm>
            <a:off x="0" y="5275868"/>
            <a:ext cx="1343268" cy="166003"/>
          </a:xfrm>
          <a:prstGeom prst="rect">
            <a:avLst/>
          </a:prstGeom>
        </p:spPr>
        <p:txBody>
          <a:bodyPr lIns="0" tIns="0" rIns="0" bIns="0" rtlCol="0" anchor="t">
            <a:spAutoFit/>
          </a:bodyPr>
          <a:lstStyle/>
          <a:p>
            <a:pPr algn="r">
              <a:lnSpc>
                <a:spcPts val="1134"/>
              </a:lnSpc>
            </a:pPr>
            <a:r>
              <a:rPr lang="en-US" sz="1031">
                <a:solidFill>
                  <a:srgbClr val="000000"/>
                </a:solidFill>
                <a:latin typeface="Telegraf"/>
              </a:rPr>
              <a:t>Local Super Marche's</a:t>
            </a:r>
          </a:p>
        </p:txBody>
      </p:sp>
      <p:grpSp>
        <p:nvGrpSpPr>
          <p:cNvPr id="37" name="Group 37"/>
          <p:cNvGrpSpPr/>
          <p:nvPr/>
        </p:nvGrpSpPr>
        <p:grpSpPr>
          <a:xfrm>
            <a:off x="7931384" y="4170658"/>
            <a:ext cx="523050" cy="1118870"/>
            <a:chOff x="0" y="0"/>
            <a:chExt cx="697400" cy="1491827"/>
          </a:xfrm>
        </p:grpSpPr>
        <p:sp>
          <p:nvSpPr>
            <p:cNvPr id="38" name="AutoShape 38"/>
            <p:cNvSpPr/>
            <p:nvPr/>
          </p:nvSpPr>
          <p:spPr>
            <a:xfrm rot="-10800000">
              <a:off x="340943" y="1471147"/>
              <a:ext cx="345990" cy="0"/>
            </a:xfrm>
            <a:prstGeom prst="line">
              <a:avLst/>
            </a:prstGeom>
            <a:ln w="20680" cap="rnd">
              <a:solidFill>
                <a:srgbClr val="000000"/>
              </a:solidFill>
              <a:prstDash val="solid"/>
              <a:headEnd type="none" w="sm" len="sm"/>
              <a:tailEnd type="none" w="sm" len="sm"/>
            </a:ln>
          </p:spPr>
        </p:sp>
        <p:sp>
          <p:nvSpPr>
            <p:cNvPr id="39" name="AutoShape 39"/>
            <p:cNvSpPr/>
            <p:nvPr/>
          </p:nvSpPr>
          <p:spPr>
            <a:xfrm rot="-10800000">
              <a:off x="0" y="735573"/>
              <a:ext cx="687060" cy="0"/>
            </a:xfrm>
            <a:prstGeom prst="line">
              <a:avLst/>
            </a:prstGeom>
            <a:ln w="20680" cap="rnd">
              <a:solidFill>
                <a:srgbClr val="000000"/>
              </a:solidFill>
              <a:prstDash val="solid"/>
              <a:headEnd type="none" w="sm" len="sm"/>
              <a:tailEnd type="none" w="sm" len="sm"/>
            </a:ln>
          </p:spPr>
        </p:sp>
        <p:sp>
          <p:nvSpPr>
            <p:cNvPr id="40" name="AutoShape 40"/>
            <p:cNvSpPr/>
            <p:nvPr/>
          </p:nvSpPr>
          <p:spPr>
            <a:xfrm rot="-10800000">
              <a:off x="351411" y="0"/>
              <a:ext cx="345990" cy="0"/>
            </a:xfrm>
            <a:prstGeom prst="line">
              <a:avLst/>
            </a:prstGeom>
            <a:ln w="20680" cap="rnd">
              <a:solidFill>
                <a:srgbClr val="000000"/>
              </a:solidFill>
              <a:prstDash val="solid"/>
              <a:headEnd type="none" w="sm" len="sm"/>
              <a:tailEnd type="none" w="sm" len="sm"/>
            </a:ln>
          </p:spPr>
        </p:sp>
        <p:sp>
          <p:nvSpPr>
            <p:cNvPr id="41" name="AutoShape 41"/>
            <p:cNvSpPr/>
            <p:nvPr/>
          </p:nvSpPr>
          <p:spPr>
            <a:xfrm rot="5400000">
              <a:off x="-394503" y="735573"/>
              <a:ext cx="1491827" cy="0"/>
            </a:xfrm>
            <a:prstGeom prst="line">
              <a:avLst/>
            </a:prstGeom>
            <a:ln w="20680" cap="rnd">
              <a:solidFill>
                <a:srgbClr val="000000"/>
              </a:solidFill>
              <a:prstDash val="solid"/>
              <a:headEnd type="none" w="sm" len="sm"/>
              <a:tailEnd type="none" w="sm" len="sm"/>
            </a:ln>
          </p:spPr>
        </p:sp>
      </p:grpSp>
      <p:grpSp>
        <p:nvGrpSpPr>
          <p:cNvPr id="42" name="Group 42"/>
          <p:cNvGrpSpPr/>
          <p:nvPr/>
        </p:nvGrpSpPr>
        <p:grpSpPr>
          <a:xfrm>
            <a:off x="6643450" y="4170658"/>
            <a:ext cx="1118870" cy="1118870"/>
            <a:chOff x="0" y="0"/>
            <a:chExt cx="1491827" cy="1491827"/>
          </a:xfrm>
        </p:grpSpPr>
        <p:grpSp>
          <p:nvGrpSpPr>
            <p:cNvPr id="43" name="Group 43"/>
            <p:cNvGrpSpPr/>
            <p:nvPr/>
          </p:nvGrpSpPr>
          <p:grpSpPr>
            <a:xfrm rot="-10800000">
              <a:off x="0" y="0"/>
              <a:ext cx="1491827" cy="1491827"/>
              <a:chOff x="0" y="0"/>
              <a:chExt cx="6350000" cy="6350000"/>
            </a:xfrm>
          </p:grpSpPr>
          <p:sp>
            <p:nvSpPr>
              <p:cNvPr id="44" name="Freeform 4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A6559"/>
              </a:solidFill>
            </p:spPr>
          </p:sp>
        </p:grpSp>
        <p:sp>
          <p:nvSpPr>
            <p:cNvPr id="45" name="TextBox 45"/>
            <p:cNvSpPr txBox="1"/>
            <p:nvPr/>
          </p:nvSpPr>
          <p:spPr>
            <a:xfrm>
              <a:off x="264471" y="547742"/>
              <a:ext cx="962885" cy="395527"/>
            </a:xfrm>
            <a:prstGeom prst="rect">
              <a:avLst/>
            </a:prstGeom>
          </p:spPr>
          <p:txBody>
            <a:bodyPr lIns="0" tIns="0" rIns="0" bIns="0" rtlCol="0" anchor="t">
              <a:spAutoFit/>
            </a:bodyPr>
            <a:lstStyle/>
            <a:p>
              <a:pPr marL="0" lvl="0" indent="0" algn="ctr">
                <a:lnSpc>
                  <a:spcPts val="1060"/>
                </a:lnSpc>
                <a:spcBef>
                  <a:spcPct val="0"/>
                </a:spcBef>
              </a:pPr>
              <a:r>
                <a:rPr lang="en-US" sz="1139" spc="-11">
                  <a:solidFill>
                    <a:srgbClr val="FFFFFF"/>
                  </a:solidFill>
                  <a:latin typeface="Telegraf Medium"/>
                </a:rPr>
                <a:t>Quality Assurance</a:t>
              </a:r>
            </a:p>
          </p:txBody>
        </p:sp>
      </p:grpSp>
      <p:sp>
        <p:nvSpPr>
          <p:cNvPr id="46" name="TextBox 46"/>
          <p:cNvSpPr txBox="1"/>
          <p:nvPr/>
        </p:nvSpPr>
        <p:spPr>
          <a:xfrm>
            <a:off x="8583114" y="5201764"/>
            <a:ext cx="859691" cy="166003"/>
          </a:xfrm>
          <a:prstGeom prst="rect">
            <a:avLst/>
          </a:prstGeom>
        </p:spPr>
        <p:txBody>
          <a:bodyPr lIns="0" tIns="0" rIns="0" bIns="0" rtlCol="0" anchor="t">
            <a:spAutoFit/>
          </a:bodyPr>
          <a:lstStyle/>
          <a:p>
            <a:pPr>
              <a:lnSpc>
                <a:spcPts val="1134"/>
              </a:lnSpc>
            </a:pPr>
            <a:r>
              <a:rPr lang="en-US" sz="1031">
                <a:solidFill>
                  <a:srgbClr val="000000"/>
                </a:solidFill>
                <a:latin typeface="Telegraf"/>
              </a:rPr>
              <a:t>Automation</a:t>
            </a:r>
          </a:p>
        </p:txBody>
      </p:sp>
      <p:sp>
        <p:nvSpPr>
          <p:cNvPr id="47" name="TextBox 47"/>
          <p:cNvSpPr txBox="1"/>
          <p:nvPr/>
        </p:nvSpPr>
        <p:spPr>
          <a:xfrm>
            <a:off x="8583114" y="4571244"/>
            <a:ext cx="1170486" cy="309384"/>
          </a:xfrm>
          <a:prstGeom prst="rect">
            <a:avLst/>
          </a:prstGeom>
        </p:spPr>
        <p:txBody>
          <a:bodyPr lIns="0" tIns="0" rIns="0" bIns="0" rtlCol="0" anchor="t">
            <a:spAutoFit/>
          </a:bodyPr>
          <a:lstStyle/>
          <a:p>
            <a:pPr>
              <a:lnSpc>
                <a:spcPts val="1134"/>
              </a:lnSpc>
            </a:pPr>
            <a:r>
              <a:rPr lang="en-US" sz="1031">
                <a:solidFill>
                  <a:srgbClr val="000000"/>
                </a:solidFill>
                <a:latin typeface="Telegraf"/>
              </a:rPr>
              <a:t>Plant Science Experts</a:t>
            </a:r>
          </a:p>
        </p:txBody>
      </p:sp>
      <p:sp>
        <p:nvSpPr>
          <p:cNvPr id="48" name="TextBox 48"/>
          <p:cNvSpPr txBox="1"/>
          <p:nvPr/>
        </p:nvSpPr>
        <p:spPr>
          <a:xfrm>
            <a:off x="8583114" y="4082894"/>
            <a:ext cx="1170486" cy="166003"/>
          </a:xfrm>
          <a:prstGeom prst="rect">
            <a:avLst/>
          </a:prstGeom>
        </p:spPr>
        <p:txBody>
          <a:bodyPr lIns="0" tIns="0" rIns="0" bIns="0" rtlCol="0" anchor="t">
            <a:spAutoFit/>
          </a:bodyPr>
          <a:lstStyle/>
          <a:p>
            <a:pPr>
              <a:lnSpc>
                <a:spcPts val="1134"/>
              </a:lnSpc>
            </a:pPr>
            <a:r>
              <a:rPr lang="en-US" sz="1031">
                <a:solidFill>
                  <a:srgbClr val="000000"/>
                </a:solidFill>
                <a:latin typeface="Telegraf"/>
              </a:rPr>
              <a:t>Food Inspection</a:t>
            </a:r>
          </a:p>
        </p:txBody>
      </p:sp>
      <p:grpSp>
        <p:nvGrpSpPr>
          <p:cNvPr id="49" name="Group 49"/>
          <p:cNvGrpSpPr/>
          <p:nvPr/>
        </p:nvGrpSpPr>
        <p:grpSpPr>
          <a:xfrm>
            <a:off x="6643450" y="2379509"/>
            <a:ext cx="1118870" cy="1118870"/>
            <a:chOff x="0" y="0"/>
            <a:chExt cx="1491827" cy="1491827"/>
          </a:xfrm>
        </p:grpSpPr>
        <p:grpSp>
          <p:nvGrpSpPr>
            <p:cNvPr id="50" name="Group 50"/>
            <p:cNvGrpSpPr/>
            <p:nvPr/>
          </p:nvGrpSpPr>
          <p:grpSpPr>
            <a:xfrm rot="-10800000">
              <a:off x="0" y="0"/>
              <a:ext cx="1491827" cy="1491827"/>
              <a:chOff x="0" y="0"/>
              <a:chExt cx="6350000" cy="6350000"/>
            </a:xfrm>
          </p:grpSpPr>
          <p:sp>
            <p:nvSpPr>
              <p:cNvPr id="51" name="Freeform 5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A6559"/>
              </a:solidFill>
            </p:spPr>
          </p:sp>
        </p:grpSp>
        <p:sp>
          <p:nvSpPr>
            <p:cNvPr id="52" name="TextBox 52"/>
            <p:cNvSpPr txBox="1"/>
            <p:nvPr/>
          </p:nvSpPr>
          <p:spPr>
            <a:xfrm>
              <a:off x="132235" y="464678"/>
              <a:ext cx="1227356" cy="571996"/>
            </a:xfrm>
            <a:prstGeom prst="rect">
              <a:avLst/>
            </a:prstGeom>
          </p:spPr>
          <p:txBody>
            <a:bodyPr lIns="0" tIns="0" rIns="0" bIns="0" rtlCol="0" anchor="t">
              <a:spAutoFit/>
            </a:bodyPr>
            <a:lstStyle/>
            <a:p>
              <a:pPr marL="0" lvl="0" indent="0" algn="ctr">
                <a:lnSpc>
                  <a:spcPts val="1060"/>
                </a:lnSpc>
                <a:spcBef>
                  <a:spcPct val="0"/>
                </a:spcBef>
              </a:pPr>
              <a:r>
                <a:rPr lang="en-US" sz="1139" spc="-11">
                  <a:solidFill>
                    <a:srgbClr val="FFFFFF"/>
                  </a:solidFill>
                  <a:latin typeface="Telegraf Medium"/>
                </a:rPr>
                <a:t>Logistics and Transportation</a:t>
              </a:r>
            </a:p>
          </p:txBody>
        </p:sp>
      </p:grpSp>
      <p:grpSp>
        <p:nvGrpSpPr>
          <p:cNvPr id="53" name="Group 53"/>
          <p:cNvGrpSpPr/>
          <p:nvPr/>
        </p:nvGrpSpPr>
        <p:grpSpPr>
          <a:xfrm>
            <a:off x="5983718" y="2938944"/>
            <a:ext cx="497973" cy="1783395"/>
            <a:chOff x="0" y="0"/>
            <a:chExt cx="663964" cy="2377860"/>
          </a:xfrm>
        </p:grpSpPr>
        <p:sp>
          <p:nvSpPr>
            <p:cNvPr id="54" name="AutoShape 54"/>
            <p:cNvSpPr/>
            <p:nvPr/>
          </p:nvSpPr>
          <p:spPr>
            <a:xfrm rot="-10800000">
              <a:off x="322620" y="2357180"/>
              <a:ext cx="341344" cy="0"/>
            </a:xfrm>
            <a:prstGeom prst="line">
              <a:avLst/>
            </a:prstGeom>
            <a:ln w="20680" cap="rnd">
              <a:solidFill>
                <a:srgbClr val="000000"/>
              </a:solidFill>
              <a:prstDash val="solid"/>
              <a:headEnd type="none" w="sm" len="sm"/>
              <a:tailEnd type="none" w="sm" len="sm"/>
            </a:ln>
          </p:spPr>
        </p:sp>
        <p:sp>
          <p:nvSpPr>
            <p:cNvPr id="55" name="AutoShape 55"/>
            <p:cNvSpPr/>
            <p:nvPr/>
          </p:nvSpPr>
          <p:spPr>
            <a:xfrm rot="-10707314">
              <a:off x="216" y="1244335"/>
              <a:ext cx="343146" cy="0"/>
            </a:xfrm>
            <a:prstGeom prst="line">
              <a:avLst/>
            </a:prstGeom>
            <a:ln w="20680" cap="rnd">
              <a:solidFill>
                <a:srgbClr val="000000"/>
              </a:solidFill>
              <a:prstDash val="solid"/>
              <a:headEnd type="none" w="sm" len="sm"/>
              <a:tailEnd type="none" w="sm" len="sm"/>
            </a:ln>
          </p:spPr>
        </p:sp>
        <p:sp>
          <p:nvSpPr>
            <p:cNvPr id="56" name="AutoShape 56"/>
            <p:cNvSpPr/>
            <p:nvPr/>
          </p:nvSpPr>
          <p:spPr>
            <a:xfrm rot="-10800000">
              <a:off x="322620" y="0"/>
              <a:ext cx="341344" cy="0"/>
            </a:xfrm>
            <a:prstGeom prst="line">
              <a:avLst/>
            </a:prstGeom>
            <a:ln w="20680" cap="rnd">
              <a:solidFill>
                <a:srgbClr val="000000"/>
              </a:solidFill>
              <a:prstDash val="solid"/>
              <a:headEnd type="none" w="sm" len="sm"/>
              <a:tailEnd type="none" w="sm" len="sm"/>
            </a:ln>
          </p:spPr>
        </p:sp>
        <p:sp>
          <p:nvSpPr>
            <p:cNvPr id="57" name="AutoShape 57"/>
            <p:cNvSpPr/>
            <p:nvPr/>
          </p:nvSpPr>
          <p:spPr>
            <a:xfrm rot="5400000">
              <a:off x="-855970" y="1178590"/>
              <a:ext cx="2377860" cy="0"/>
            </a:xfrm>
            <a:prstGeom prst="line">
              <a:avLst/>
            </a:prstGeom>
            <a:ln w="20680" cap="rnd">
              <a:solidFill>
                <a:srgbClr val="000000"/>
              </a:solidFill>
              <a:prstDash val="solid"/>
              <a:headEnd type="none" w="sm" len="sm"/>
              <a:tailEnd type="none" w="sm" len="sm"/>
            </a:ln>
          </p:spPr>
        </p:sp>
      </p:grpSp>
      <p:grpSp>
        <p:nvGrpSpPr>
          <p:cNvPr id="58" name="Group 58"/>
          <p:cNvGrpSpPr/>
          <p:nvPr/>
        </p:nvGrpSpPr>
        <p:grpSpPr>
          <a:xfrm>
            <a:off x="7931384" y="2387264"/>
            <a:ext cx="523050" cy="1118870"/>
            <a:chOff x="0" y="0"/>
            <a:chExt cx="697400" cy="1491827"/>
          </a:xfrm>
        </p:grpSpPr>
        <p:sp>
          <p:nvSpPr>
            <p:cNvPr id="59" name="AutoShape 59"/>
            <p:cNvSpPr/>
            <p:nvPr/>
          </p:nvSpPr>
          <p:spPr>
            <a:xfrm rot="-10800000">
              <a:off x="340943" y="1471147"/>
              <a:ext cx="345990" cy="0"/>
            </a:xfrm>
            <a:prstGeom prst="line">
              <a:avLst/>
            </a:prstGeom>
            <a:ln w="20680" cap="rnd">
              <a:solidFill>
                <a:srgbClr val="000000"/>
              </a:solidFill>
              <a:prstDash val="solid"/>
              <a:headEnd type="none" w="sm" len="sm"/>
              <a:tailEnd type="none" w="sm" len="sm"/>
            </a:ln>
          </p:spPr>
        </p:sp>
        <p:sp>
          <p:nvSpPr>
            <p:cNvPr id="60" name="AutoShape 60"/>
            <p:cNvSpPr/>
            <p:nvPr/>
          </p:nvSpPr>
          <p:spPr>
            <a:xfrm rot="-10800000">
              <a:off x="0" y="735573"/>
              <a:ext cx="687060" cy="0"/>
            </a:xfrm>
            <a:prstGeom prst="line">
              <a:avLst/>
            </a:prstGeom>
            <a:ln w="20680" cap="rnd">
              <a:solidFill>
                <a:srgbClr val="000000"/>
              </a:solidFill>
              <a:prstDash val="solid"/>
              <a:headEnd type="none" w="sm" len="sm"/>
              <a:tailEnd type="none" w="sm" len="sm"/>
            </a:ln>
          </p:spPr>
        </p:sp>
        <p:sp>
          <p:nvSpPr>
            <p:cNvPr id="61" name="AutoShape 61"/>
            <p:cNvSpPr/>
            <p:nvPr/>
          </p:nvSpPr>
          <p:spPr>
            <a:xfrm rot="-10800000">
              <a:off x="351411" y="0"/>
              <a:ext cx="345990" cy="0"/>
            </a:xfrm>
            <a:prstGeom prst="line">
              <a:avLst/>
            </a:prstGeom>
            <a:ln w="20680" cap="rnd">
              <a:solidFill>
                <a:srgbClr val="000000"/>
              </a:solidFill>
              <a:prstDash val="solid"/>
              <a:headEnd type="none" w="sm" len="sm"/>
              <a:tailEnd type="none" w="sm" len="sm"/>
            </a:ln>
          </p:spPr>
        </p:sp>
        <p:sp>
          <p:nvSpPr>
            <p:cNvPr id="62" name="AutoShape 62"/>
            <p:cNvSpPr/>
            <p:nvPr/>
          </p:nvSpPr>
          <p:spPr>
            <a:xfrm rot="5400000">
              <a:off x="-394503" y="735573"/>
              <a:ext cx="1491827" cy="0"/>
            </a:xfrm>
            <a:prstGeom prst="line">
              <a:avLst/>
            </a:prstGeom>
            <a:ln w="20680" cap="rnd">
              <a:solidFill>
                <a:srgbClr val="000000"/>
              </a:solidFill>
              <a:prstDash val="solid"/>
              <a:headEnd type="none" w="sm" len="sm"/>
              <a:tailEnd type="none" w="sm" len="sm"/>
            </a:ln>
          </p:spPr>
        </p:sp>
      </p:grpSp>
      <p:sp>
        <p:nvSpPr>
          <p:cNvPr id="63" name="TextBox 63"/>
          <p:cNvSpPr txBox="1"/>
          <p:nvPr/>
        </p:nvSpPr>
        <p:spPr>
          <a:xfrm>
            <a:off x="8583114" y="3410614"/>
            <a:ext cx="978881" cy="166003"/>
          </a:xfrm>
          <a:prstGeom prst="rect">
            <a:avLst/>
          </a:prstGeom>
        </p:spPr>
        <p:txBody>
          <a:bodyPr lIns="0" tIns="0" rIns="0" bIns="0" rtlCol="0" anchor="t">
            <a:spAutoFit/>
          </a:bodyPr>
          <a:lstStyle/>
          <a:p>
            <a:pPr>
              <a:lnSpc>
                <a:spcPts val="1134"/>
              </a:lnSpc>
            </a:pPr>
            <a:r>
              <a:rPr lang="en-US" sz="1031">
                <a:solidFill>
                  <a:srgbClr val="000000"/>
                </a:solidFill>
                <a:latin typeface="Telegraf"/>
              </a:rPr>
              <a:t>Food Delivery</a:t>
            </a:r>
          </a:p>
        </p:txBody>
      </p:sp>
      <p:sp>
        <p:nvSpPr>
          <p:cNvPr id="64" name="TextBox 64"/>
          <p:cNvSpPr txBox="1"/>
          <p:nvPr/>
        </p:nvSpPr>
        <p:spPr>
          <a:xfrm>
            <a:off x="8583114" y="2787849"/>
            <a:ext cx="1170486" cy="309384"/>
          </a:xfrm>
          <a:prstGeom prst="rect">
            <a:avLst/>
          </a:prstGeom>
        </p:spPr>
        <p:txBody>
          <a:bodyPr lIns="0" tIns="0" rIns="0" bIns="0" rtlCol="0" anchor="t">
            <a:spAutoFit/>
          </a:bodyPr>
          <a:lstStyle/>
          <a:p>
            <a:pPr>
              <a:lnSpc>
                <a:spcPts val="1134"/>
              </a:lnSpc>
            </a:pPr>
            <a:r>
              <a:rPr lang="en-US" sz="1031">
                <a:solidFill>
                  <a:srgbClr val="000000"/>
                </a:solidFill>
                <a:latin typeface="Telegraf"/>
              </a:rPr>
              <a:t>Greenhouse Maintanence</a:t>
            </a:r>
          </a:p>
        </p:txBody>
      </p:sp>
      <p:sp>
        <p:nvSpPr>
          <p:cNvPr id="65" name="TextBox 65"/>
          <p:cNvSpPr txBox="1"/>
          <p:nvPr/>
        </p:nvSpPr>
        <p:spPr>
          <a:xfrm>
            <a:off x="8583114" y="2227809"/>
            <a:ext cx="1170486" cy="309384"/>
          </a:xfrm>
          <a:prstGeom prst="rect">
            <a:avLst/>
          </a:prstGeom>
        </p:spPr>
        <p:txBody>
          <a:bodyPr lIns="0" tIns="0" rIns="0" bIns="0" rtlCol="0" anchor="t">
            <a:spAutoFit/>
          </a:bodyPr>
          <a:lstStyle/>
          <a:p>
            <a:pPr>
              <a:lnSpc>
                <a:spcPts val="1134"/>
              </a:lnSpc>
            </a:pPr>
            <a:r>
              <a:rPr lang="en-US" sz="1031">
                <a:solidFill>
                  <a:srgbClr val="000000"/>
                </a:solidFill>
                <a:latin typeface="Telegraf"/>
              </a:rPr>
              <a:t>Warehouse Maintainance</a:t>
            </a:r>
          </a:p>
        </p:txBody>
      </p:sp>
      <p:pic>
        <p:nvPicPr>
          <p:cNvPr id="66" name="Picture 6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955428" y="3712777"/>
            <a:ext cx="300614" cy="300614"/>
          </a:xfrm>
          <a:prstGeom prst="rect">
            <a:avLst/>
          </a:prstGeom>
        </p:spPr>
      </p:pic>
      <p:sp>
        <p:nvSpPr>
          <p:cNvPr id="67" name="TextBox 67"/>
          <p:cNvSpPr txBox="1"/>
          <p:nvPr/>
        </p:nvSpPr>
        <p:spPr>
          <a:xfrm>
            <a:off x="5000943" y="3730570"/>
            <a:ext cx="993234" cy="265028"/>
          </a:xfrm>
          <a:prstGeom prst="rect">
            <a:avLst/>
          </a:prstGeom>
        </p:spPr>
        <p:txBody>
          <a:bodyPr lIns="0" tIns="0" rIns="0" bIns="0" rtlCol="0" anchor="t">
            <a:spAutoFit/>
          </a:bodyPr>
          <a:lstStyle/>
          <a:p>
            <a:pPr algn="ctr">
              <a:lnSpc>
                <a:spcPts val="1988"/>
              </a:lnSpc>
            </a:pPr>
            <a:r>
              <a:rPr lang="en-US" sz="1988" dirty="0">
                <a:solidFill>
                  <a:srgbClr val="00892C"/>
                </a:solidFill>
                <a:latin typeface="Libre Franklin Black Bold"/>
              </a:rPr>
              <a:t>FRESH</a:t>
            </a:r>
          </a:p>
        </p:txBody>
      </p:sp>
      <p:sp>
        <p:nvSpPr>
          <p:cNvPr id="68" name="TextBox 68"/>
          <p:cNvSpPr txBox="1"/>
          <p:nvPr/>
        </p:nvSpPr>
        <p:spPr>
          <a:xfrm>
            <a:off x="4265003" y="3750992"/>
            <a:ext cx="790665" cy="264921"/>
          </a:xfrm>
          <a:prstGeom prst="rect">
            <a:avLst/>
          </a:prstGeom>
        </p:spPr>
        <p:txBody>
          <a:bodyPr lIns="0" tIns="0" rIns="0" bIns="0" rtlCol="0" anchor="t">
            <a:spAutoFit/>
          </a:bodyPr>
          <a:lstStyle/>
          <a:p>
            <a:pPr algn="ctr">
              <a:lnSpc>
                <a:spcPts val="1925"/>
              </a:lnSpc>
            </a:pPr>
            <a:r>
              <a:rPr lang="en-US" sz="1925">
                <a:solidFill>
                  <a:srgbClr val="00892C"/>
                </a:solidFill>
                <a:latin typeface="Libre Franklin Black Bold"/>
              </a:rPr>
              <a:t>COOK</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4566612" y="2128207"/>
            <a:ext cx="601830" cy="9772155"/>
          </a:xfrm>
          <a:prstGeom prst="rect">
            <a:avLst/>
          </a:prstGeom>
        </p:spPr>
      </p:pic>
      <p:sp>
        <p:nvSpPr>
          <p:cNvPr id="4" name="TextBox 4"/>
          <p:cNvSpPr txBox="1"/>
          <p:nvPr/>
        </p:nvSpPr>
        <p:spPr>
          <a:xfrm>
            <a:off x="263951" y="6894669"/>
            <a:ext cx="3242944" cy="242888"/>
          </a:xfrm>
          <a:prstGeom prst="rect">
            <a:avLst/>
          </a:prstGeom>
        </p:spPr>
        <p:txBody>
          <a:bodyPr lIns="0" tIns="0" rIns="0" bIns="0" rtlCol="0" anchor="t">
            <a:spAutoFit/>
          </a:bodyPr>
          <a:lstStyle/>
          <a:p>
            <a:pPr>
              <a:lnSpc>
                <a:spcPts val="2039"/>
              </a:lnSpc>
            </a:pPr>
            <a:r>
              <a:rPr lang="en-US" sz="1406" spc="351">
                <a:solidFill>
                  <a:srgbClr val="353535"/>
                </a:solidFill>
                <a:latin typeface="League Spartan Bold"/>
              </a:rPr>
              <a:t>COOK FRESH</a:t>
            </a:r>
          </a:p>
        </p:txBody>
      </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8553" y="437816"/>
            <a:ext cx="5161555" cy="1257047"/>
          </a:xfrm>
          <a:prstGeom prst="rect">
            <a:avLst/>
          </a:prstGeom>
        </p:spPr>
      </p:pic>
      <p:sp>
        <p:nvSpPr>
          <p:cNvPr id="7" name="TextBox 7"/>
          <p:cNvSpPr txBox="1"/>
          <p:nvPr/>
        </p:nvSpPr>
        <p:spPr>
          <a:xfrm>
            <a:off x="549701" y="888806"/>
            <a:ext cx="3696044" cy="489712"/>
          </a:xfrm>
          <a:prstGeom prst="rect">
            <a:avLst/>
          </a:prstGeom>
        </p:spPr>
        <p:txBody>
          <a:bodyPr lIns="0" tIns="0" rIns="0" bIns="0" rtlCol="0" anchor="t">
            <a:spAutoFit/>
          </a:bodyPr>
          <a:lstStyle/>
          <a:p>
            <a:pPr>
              <a:lnSpc>
                <a:spcPts val="3896"/>
              </a:lnSpc>
            </a:pPr>
            <a:r>
              <a:rPr lang="en-US" sz="3219" spc="160" dirty="0">
                <a:solidFill>
                  <a:srgbClr val="FFFFFF"/>
                </a:solidFill>
                <a:latin typeface="League Spartan"/>
              </a:rPr>
              <a:t>THE SITUATION</a:t>
            </a:r>
          </a:p>
        </p:txBody>
      </p:sp>
      <p:grpSp>
        <p:nvGrpSpPr>
          <p:cNvPr id="8" name="Group 8"/>
          <p:cNvGrpSpPr/>
          <p:nvPr/>
        </p:nvGrpSpPr>
        <p:grpSpPr>
          <a:xfrm>
            <a:off x="495300" y="2902585"/>
            <a:ext cx="4133850" cy="2280007"/>
            <a:chOff x="0" y="0"/>
            <a:chExt cx="5511800" cy="3040010"/>
          </a:xfrm>
        </p:grpSpPr>
        <p:sp>
          <p:nvSpPr>
            <p:cNvPr id="9" name="TextBox 9"/>
            <p:cNvSpPr txBox="1"/>
            <p:nvPr/>
          </p:nvSpPr>
          <p:spPr>
            <a:xfrm>
              <a:off x="0" y="-9525"/>
              <a:ext cx="5511800" cy="1638427"/>
            </a:xfrm>
            <a:prstGeom prst="rect">
              <a:avLst/>
            </a:prstGeom>
          </p:spPr>
          <p:txBody>
            <a:bodyPr lIns="0" tIns="0" rIns="0" bIns="0" rtlCol="0" anchor="t">
              <a:spAutoFit/>
            </a:bodyPr>
            <a:lstStyle/>
            <a:p>
              <a:pPr>
                <a:lnSpc>
                  <a:spcPts val="9740"/>
                </a:lnSpc>
              </a:pPr>
              <a:r>
                <a:rPr lang="en-US" sz="8049" spc="402">
                  <a:solidFill>
                    <a:srgbClr val="6DBFC7"/>
                  </a:solidFill>
                  <a:latin typeface="League Spartan"/>
                </a:rPr>
                <a:t>4,200</a:t>
              </a:r>
            </a:p>
          </p:txBody>
        </p:sp>
        <p:sp>
          <p:nvSpPr>
            <p:cNvPr id="10" name="TextBox 10"/>
            <p:cNvSpPr txBox="1"/>
            <p:nvPr/>
          </p:nvSpPr>
          <p:spPr>
            <a:xfrm>
              <a:off x="0" y="1738736"/>
              <a:ext cx="5511800" cy="1301274"/>
            </a:xfrm>
            <a:prstGeom prst="rect">
              <a:avLst/>
            </a:prstGeom>
          </p:spPr>
          <p:txBody>
            <a:bodyPr lIns="0" tIns="0" rIns="0" bIns="0" rtlCol="0" anchor="t">
              <a:spAutoFit/>
            </a:bodyPr>
            <a:lstStyle/>
            <a:p>
              <a:pPr>
                <a:lnSpc>
                  <a:spcPts val="2626"/>
                </a:lnSpc>
              </a:pPr>
              <a:r>
                <a:rPr lang="en-US" sz="1811" spc="90">
                  <a:solidFill>
                    <a:srgbClr val="353535"/>
                  </a:solidFill>
                  <a:latin typeface="Roboto"/>
                </a:rPr>
                <a:t>We are currently at 4.2k customers per week, which is above the initial goal of 3,500 customers per week.</a:t>
              </a:r>
            </a:p>
          </p:txBody>
        </p:sp>
      </p:grpSp>
      <p:grpSp>
        <p:nvGrpSpPr>
          <p:cNvPr id="11" name="Group 11"/>
          <p:cNvGrpSpPr/>
          <p:nvPr/>
        </p:nvGrpSpPr>
        <p:grpSpPr>
          <a:xfrm>
            <a:off x="5124450" y="2902585"/>
            <a:ext cx="4133850" cy="2610207"/>
            <a:chOff x="0" y="0"/>
            <a:chExt cx="5511800" cy="3480276"/>
          </a:xfrm>
        </p:grpSpPr>
        <p:sp>
          <p:nvSpPr>
            <p:cNvPr id="12" name="TextBox 12"/>
            <p:cNvSpPr txBox="1"/>
            <p:nvPr/>
          </p:nvSpPr>
          <p:spPr>
            <a:xfrm>
              <a:off x="0" y="-9525"/>
              <a:ext cx="5511800" cy="1638427"/>
            </a:xfrm>
            <a:prstGeom prst="rect">
              <a:avLst/>
            </a:prstGeom>
          </p:spPr>
          <p:txBody>
            <a:bodyPr lIns="0" tIns="0" rIns="0" bIns="0" rtlCol="0" anchor="t">
              <a:spAutoFit/>
            </a:bodyPr>
            <a:lstStyle/>
            <a:p>
              <a:pPr>
                <a:lnSpc>
                  <a:spcPts val="9740"/>
                </a:lnSpc>
              </a:pPr>
              <a:r>
                <a:rPr lang="en-US" sz="8049" spc="402">
                  <a:solidFill>
                    <a:srgbClr val="6DBFC7"/>
                  </a:solidFill>
                  <a:latin typeface="League Spartan"/>
                </a:rPr>
                <a:t>10</a:t>
              </a:r>
              <a:r>
                <a:rPr lang="en-US" sz="8050" spc="402">
                  <a:solidFill>
                    <a:srgbClr val="6DBFC7"/>
                  </a:solidFill>
                  <a:latin typeface="League Spartan"/>
                </a:rPr>
                <a:t>,000</a:t>
              </a:r>
            </a:p>
          </p:txBody>
        </p:sp>
        <p:sp>
          <p:nvSpPr>
            <p:cNvPr id="13" name="TextBox 13"/>
            <p:cNvSpPr txBox="1"/>
            <p:nvPr/>
          </p:nvSpPr>
          <p:spPr>
            <a:xfrm>
              <a:off x="0" y="1738736"/>
              <a:ext cx="5511800" cy="1741540"/>
            </a:xfrm>
            <a:prstGeom prst="rect">
              <a:avLst/>
            </a:prstGeom>
          </p:spPr>
          <p:txBody>
            <a:bodyPr lIns="0" tIns="0" rIns="0" bIns="0" rtlCol="0" anchor="t">
              <a:spAutoFit/>
            </a:bodyPr>
            <a:lstStyle/>
            <a:p>
              <a:pPr>
                <a:lnSpc>
                  <a:spcPts val="2626"/>
                </a:lnSpc>
              </a:pPr>
              <a:r>
                <a:rPr lang="en-US" sz="1811" spc="90">
                  <a:solidFill>
                    <a:srgbClr val="353535"/>
                  </a:solidFill>
                  <a:latin typeface="Roboto"/>
                </a:rPr>
                <a:t>We have set up a new target to provide services and products to 10,000 customers, which deliver our next realistic achievement.</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A74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4653714" y="2302492"/>
            <a:ext cx="446171" cy="975360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79" y="432972"/>
            <a:ext cx="5486513" cy="1257047"/>
          </a:xfrm>
          <a:prstGeom prst="rect">
            <a:avLst/>
          </a:prstGeom>
        </p:spPr>
      </p:pic>
      <p:sp>
        <p:nvSpPr>
          <p:cNvPr id="4" name="TextBox 4"/>
          <p:cNvSpPr txBox="1"/>
          <p:nvPr/>
        </p:nvSpPr>
        <p:spPr>
          <a:xfrm>
            <a:off x="495300" y="974344"/>
            <a:ext cx="4114800" cy="490764"/>
          </a:xfrm>
          <a:prstGeom prst="rect">
            <a:avLst/>
          </a:prstGeom>
        </p:spPr>
        <p:txBody>
          <a:bodyPr lIns="0" tIns="0" rIns="0" bIns="0" rtlCol="0" anchor="t">
            <a:spAutoFit/>
          </a:bodyPr>
          <a:lstStyle/>
          <a:p>
            <a:pPr>
              <a:lnSpc>
                <a:spcPts val="3896"/>
              </a:lnSpc>
            </a:pPr>
            <a:r>
              <a:rPr lang="en-US" sz="3219" spc="160">
                <a:solidFill>
                  <a:srgbClr val="6DBFC7"/>
                </a:solidFill>
                <a:latin typeface="League Spartan"/>
              </a:rPr>
              <a:t>OUR 2022 GOAL</a:t>
            </a:r>
          </a:p>
        </p:txBody>
      </p:sp>
      <p:sp>
        <p:nvSpPr>
          <p:cNvPr id="5" name="TextBox 5"/>
          <p:cNvSpPr txBox="1"/>
          <p:nvPr/>
        </p:nvSpPr>
        <p:spPr>
          <a:xfrm>
            <a:off x="285220" y="6956207"/>
            <a:ext cx="3242944" cy="252413"/>
          </a:xfrm>
          <a:prstGeom prst="rect">
            <a:avLst/>
          </a:prstGeom>
        </p:spPr>
        <p:txBody>
          <a:bodyPr lIns="0" tIns="0" rIns="0" bIns="0" rtlCol="0" anchor="t">
            <a:spAutoFit/>
          </a:bodyPr>
          <a:lstStyle/>
          <a:p>
            <a:pPr>
              <a:lnSpc>
                <a:spcPts val="2039"/>
              </a:lnSpc>
            </a:pPr>
            <a:r>
              <a:rPr lang="en-US" sz="1406" spc="351">
                <a:solidFill>
                  <a:srgbClr val="353535"/>
                </a:solidFill>
                <a:latin typeface="League Spartan Bold"/>
              </a:rPr>
              <a:t>COOK FRESH</a:t>
            </a:r>
          </a:p>
        </p:txBody>
      </p:sp>
      <p:sp>
        <p:nvSpPr>
          <p:cNvPr id="7" name="TextBox 7"/>
          <p:cNvSpPr txBox="1"/>
          <p:nvPr/>
        </p:nvSpPr>
        <p:spPr>
          <a:xfrm>
            <a:off x="5752483" y="1229831"/>
            <a:ext cx="3848100" cy="666393"/>
          </a:xfrm>
          <a:prstGeom prst="rect">
            <a:avLst/>
          </a:prstGeom>
        </p:spPr>
        <p:txBody>
          <a:bodyPr lIns="0" tIns="0" rIns="0" bIns="0" rtlCol="0" anchor="t">
            <a:spAutoFit/>
          </a:bodyPr>
          <a:lstStyle/>
          <a:p>
            <a:pPr>
              <a:lnSpc>
                <a:spcPts val="2626"/>
              </a:lnSpc>
            </a:pPr>
            <a:r>
              <a:rPr lang="en-US" sz="1811" spc="90" dirty="0">
                <a:solidFill>
                  <a:srgbClr val="353535"/>
                </a:solidFill>
                <a:latin typeface="Roboto"/>
              </a:rPr>
              <a:t>To reach a 100% increase in our number of customers per week. </a:t>
            </a:r>
          </a:p>
        </p:txBody>
      </p:sp>
      <p:grpSp>
        <p:nvGrpSpPr>
          <p:cNvPr id="8" name="Group 8"/>
          <p:cNvGrpSpPr/>
          <p:nvPr/>
        </p:nvGrpSpPr>
        <p:grpSpPr>
          <a:xfrm>
            <a:off x="170180" y="2256885"/>
            <a:ext cx="9431020" cy="4553808"/>
            <a:chOff x="0" y="0"/>
            <a:chExt cx="12462268" cy="6071744"/>
          </a:xfrm>
        </p:grpSpPr>
        <p:sp>
          <p:nvSpPr>
            <p:cNvPr id="9" name="TextBox 9"/>
            <p:cNvSpPr txBox="1"/>
            <p:nvPr/>
          </p:nvSpPr>
          <p:spPr>
            <a:xfrm rot="-2700000">
              <a:off x="317279" y="5696749"/>
              <a:ext cx="336815" cy="258614"/>
            </a:xfrm>
            <a:prstGeom prst="rect">
              <a:avLst/>
            </a:prstGeom>
          </p:spPr>
          <p:txBody>
            <a:bodyPr lIns="0" tIns="0" rIns="0" bIns="0" rtlCol="0" anchor="t">
              <a:spAutoFit/>
            </a:bodyPr>
            <a:lstStyle/>
            <a:p>
              <a:pPr algn="ctr">
                <a:lnSpc>
                  <a:spcPts val="1690"/>
                </a:lnSpc>
              </a:pPr>
              <a:r>
                <a:rPr lang="en-US" sz="1207">
                  <a:solidFill>
                    <a:srgbClr val="000000"/>
                  </a:solidFill>
                  <a:latin typeface="Roboto"/>
                </a:rPr>
                <a:t>Jan</a:t>
              </a:r>
            </a:p>
          </p:txBody>
        </p:sp>
        <p:sp>
          <p:nvSpPr>
            <p:cNvPr id="10" name="TextBox 10"/>
            <p:cNvSpPr txBox="1"/>
            <p:nvPr/>
          </p:nvSpPr>
          <p:spPr>
            <a:xfrm rot="-2700000">
              <a:off x="1387599" y="5696468"/>
              <a:ext cx="336021" cy="258614"/>
            </a:xfrm>
            <a:prstGeom prst="rect">
              <a:avLst/>
            </a:prstGeom>
          </p:spPr>
          <p:txBody>
            <a:bodyPr lIns="0" tIns="0" rIns="0" bIns="0" rtlCol="0" anchor="t">
              <a:spAutoFit/>
            </a:bodyPr>
            <a:lstStyle/>
            <a:p>
              <a:pPr algn="ctr">
                <a:lnSpc>
                  <a:spcPts val="1690"/>
                </a:lnSpc>
              </a:pPr>
              <a:r>
                <a:rPr lang="en-US" sz="1207">
                  <a:solidFill>
                    <a:srgbClr val="000000"/>
                  </a:solidFill>
                  <a:latin typeface="Roboto"/>
                </a:rPr>
                <a:t>Feb</a:t>
              </a:r>
            </a:p>
          </p:txBody>
        </p:sp>
        <p:sp>
          <p:nvSpPr>
            <p:cNvPr id="11" name="TextBox 11"/>
            <p:cNvSpPr txBox="1"/>
            <p:nvPr/>
          </p:nvSpPr>
          <p:spPr>
            <a:xfrm rot="-2700000">
              <a:off x="2437820" y="5704513"/>
              <a:ext cx="358775" cy="258614"/>
            </a:xfrm>
            <a:prstGeom prst="rect">
              <a:avLst/>
            </a:prstGeom>
          </p:spPr>
          <p:txBody>
            <a:bodyPr lIns="0" tIns="0" rIns="0" bIns="0" rtlCol="0" anchor="t">
              <a:spAutoFit/>
            </a:bodyPr>
            <a:lstStyle/>
            <a:p>
              <a:pPr algn="ctr">
                <a:lnSpc>
                  <a:spcPts val="1690"/>
                </a:lnSpc>
              </a:pPr>
              <a:r>
                <a:rPr lang="en-US" sz="1207">
                  <a:solidFill>
                    <a:srgbClr val="000000"/>
                  </a:solidFill>
                  <a:latin typeface="Roboto"/>
                </a:rPr>
                <a:t>Mar</a:t>
              </a:r>
            </a:p>
          </p:txBody>
        </p:sp>
        <p:sp>
          <p:nvSpPr>
            <p:cNvPr id="12" name="TextBox 12"/>
            <p:cNvSpPr txBox="1"/>
            <p:nvPr/>
          </p:nvSpPr>
          <p:spPr>
            <a:xfrm rot="-2700000">
              <a:off x="3542918" y="5689827"/>
              <a:ext cx="317235" cy="258614"/>
            </a:xfrm>
            <a:prstGeom prst="rect">
              <a:avLst/>
            </a:prstGeom>
          </p:spPr>
          <p:txBody>
            <a:bodyPr lIns="0" tIns="0" rIns="0" bIns="0" rtlCol="0" anchor="t">
              <a:spAutoFit/>
            </a:bodyPr>
            <a:lstStyle/>
            <a:p>
              <a:pPr algn="ctr">
                <a:lnSpc>
                  <a:spcPts val="1690"/>
                </a:lnSpc>
              </a:pPr>
              <a:r>
                <a:rPr lang="en-US" sz="1207">
                  <a:solidFill>
                    <a:srgbClr val="000000"/>
                  </a:solidFill>
                  <a:latin typeface="Roboto"/>
                </a:rPr>
                <a:t>Apr</a:t>
              </a:r>
            </a:p>
          </p:txBody>
        </p:sp>
        <p:sp>
          <p:nvSpPr>
            <p:cNvPr id="13" name="TextBox 13"/>
            <p:cNvSpPr txBox="1"/>
            <p:nvPr/>
          </p:nvSpPr>
          <p:spPr>
            <a:xfrm rot="-2700000">
              <a:off x="4553391" y="5714335"/>
              <a:ext cx="386556" cy="258614"/>
            </a:xfrm>
            <a:prstGeom prst="rect">
              <a:avLst/>
            </a:prstGeom>
          </p:spPr>
          <p:txBody>
            <a:bodyPr lIns="0" tIns="0" rIns="0" bIns="0" rtlCol="0" anchor="t">
              <a:spAutoFit/>
            </a:bodyPr>
            <a:lstStyle/>
            <a:p>
              <a:pPr algn="ctr">
                <a:lnSpc>
                  <a:spcPts val="1690"/>
                </a:lnSpc>
              </a:pPr>
              <a:r>
                <a:rPr lang="en-US" sz="1207">
                  <a:solidFill>
                    <a:srgbClr val="000000"/>
                  </a:solidFill>
                  <a:latin typeface="Roboto"/>
                </a:rPr>
                <a:t>May</a:t>
              </a:r>
            </a:p>
          </p:txBody>
        </p:sp>
        <p:sp>
          <p:nvSpPr>
            <p:cNvPr id="14" name="TextBox 14"/>
            <p:cNvSpPr txBox="1"/>
            <p:nvPr/>
          </p:nvSpPr>
          <p:spPr>
            <a:xfrm rot="-2700000">
              <a:off x="5664136" y="5697310"/>
              <a:ext cx="338402" cy="258614"/>
            </a:xfrm>
            <a:prstGeom prst="rect">
              <a:avLst/>
            </a:prstGeom>
          </p:spPr>
          <p:txBody>
            <a:bodyPr lIns="0" tIns="0" rIns="0" bIns="0" rtlCol="0" anchor="t">
              <a:spAutoFit/>
            </a:bodyPr>
            <a:lstStyle/>
            <a:p>
              <a:pPr algn="ctr">
                <a:lnSpc>
                  <a:spcPts val="1690"/>
                </a:lnSpc>
              </a:pPr>
              <a:r>
                <a:rPr lang="en-US" sz="1207">
                  <a:solidFill>
                    <a:srgbClr val="000000"/>
                  </a:solidFill>
                  <a:latin typeface="Roboto"/>
                </a:rPr>
                <a:t>Jun</a:t>
              </a:r>
            </a:p>
          </p:txBody>
        </p:sp>
        <p:sp>
          <p:nvSpPr>
            <p:cNvPr id="15" name="TextBox 15"/>
            <p:cNvSpPr txBox="1"/>
            <p:nvPr/>
          </p:nvSpPr>
          <p:spPr>
            <a:xfrm rot="-2700000">
              <a:off x="6787753" y="5674953"/>
              <a:ext cx="275167" cy="258614"/>
            </a:xfrm>
            <a:prstGeom prst="rect">
              <a:avLst/>
            </a:prstGeom>
          </p:spPr>
          <p:txBody>
            <a:bodyPr lIns="0" tIns="0" rIns="0" bIns="0" rtlCol="0" anchor="t">
              <a:spAutoFit/>
            </a:bodyPr>
            <a:lstStyle/>
            <a:p>
              <a:pPr algn="ctr">
                <a:lnSpc>
                  <a:spcPts val="1690"/>
                </a:lnSpc>
              </a:pPr>
              <a:r>
                <a:rPr lang="en-US" sz="1207">
                  <a:solidFill>
                    <a:srgbClr val="000000"/>
                  </a:solidFill>
                  <a:latin typeface="Roboto"/>
                </a:rPr>
                <a:t>Jul</a:t>
              </a:r>
            </a:p>
          </p:txBody>
        </p:sp>
        <p:sp>
          <p:nvSpPr>
            <p:cNvPr id="16" name="TextBox 16"/>
            <p:cNvSpPr txBox="1"/>
            <p:nvPr/>
          </p:nvSpPr>
          <p:spPr>
            <a:xfrm rot="-2700000">
              <a:off x="7784224" y="5705261"/>
              <a:ext cx="360892" cy="258614"/>
            </a:xfrm>
            <a:prstGeom prst="rect">
              <a:avLst/>
            </a:prstGeom>
          </p:spPr>
          <p:txBody>
            <a:bodyPr lIns="0" tIns="0" rIns="0" bIns="0" rtlCol="0" anchor="t">
              <a:spAutoFit/>
            </a:bodyPr>
            <a:lstStyle/>
            <a:p>
              <a:pPr algn="ctr">
                <a:lnSpc>
                  <a:spcPts val="1690"/>
                </a:lnSpc>
              </a:pPr>
              <a:r>
                <a:rPr lang="en-US" sz="1207">
                  <a:solidFill>
                    <a:srgbClr val="000000"/>
                  </a:solidFill>
                  <a:latin typeface="Roboto"/>
                </a:rPr>
                <a:t>Aug</a:t>
              </a:r>
            </a:p>
          </p:txBody>
        </p:sp>
        <p:sp>
          <p:nvSpPr>
            <p:cNvPr id="17" name="TextBox 17"/>
            <p:cNvSpPr txBox="1"/>
            <p:nvPr/>
          </p:nvSpPr>
          <p:spPr>
            <a:xfrm rot="-2700000">
              <a:off x="8868094" y="5699368"/>
              <a:ext cx="344223" cy="258614"/>
            </a:xfrm>
            <a:prstGeom prst="rect">
              <a:avLst/>
            </a:prstGeom>
          </p:spPr>
          <p:txBody>
            <a:bodyPr lIns="0" tIns="0" rIns="0" bIns="0" rtlCol="0" anchor="t">
              <a:spAutoFit/>
            </a:bodyPr>
            <a:lstStyle/>
            <a:p>
              <a:pPr algn="ctr">
                <a:lnSpc>
                  <a:spcPts val="1690"/>
                </a:lnSpc>
              </a:pPr>
              <a:r>
                <a:rPr lang="en-US" sz="1207">
                  <a:solidFill>
                    <a:srgbClr val="000000"/>
                  </a:solidFill>
                  <a:latin typeface="Roboto"/>
                </a:rPr>
                <a:t>Sep</a:t>
              </a:r>
            </a:p>
          </p:txBody>
        </p:sp>
        <p:sp>
          <p:nvSpPr>
            <p:cNvPr id="18" name="TextBox 18"/>
            <p:cNvSpPr txBox="1"/>
            <p:nvPr/>
          </p:nvSpPr>
          <p:spPr>
            <a:xfrm rot="-2700000">
              <a:off x="9963256" y="5688798"/>
              <a:ext cx="314325" cy="258614"/>
            </a:xfrm>
            <a:prstGeom prst="rect">
              <a:avLst/>
            </a:prstGeom>
          </p:spPr>
          <p:txBody>
            <a:bodyPr lIns="0" tIns="0" rIns="0" bIns="0" rtlCol="0" anchor="t">
              <a:spAutoFit/>
            </a:bodyPr>
            <a:lstStyle/>
            <a:p>
              <a:pPr algn="ctr">
                <a:lnSpc>
                  <a:spcPts val="1690"/>
                </a:lnSpc>
              </a:pPr>
              <a:r>
                <a:rPr lang="en-US" sz="1207">
                  <a:solidFill>
                    <a:srgbClr val="000000"/>
                  </a:solidFill>
                  <a:latin typeface="Roboto"/>
                </a:rPr>
                <a:t>Oct</a:t>
              </a:r>
            </a:p>
          </p:txBody>
        </p:sp>
        <p:sp>
          <p:nvSpPr>
            <p:cNvPr id="19" name="TextBox 19"/>
            <p:cNvSpPr txBox="1"/>
            <p:nvPr/>
          </p:nvSpPr>
          <p:spPr>
            <a:xfrm rot="-2700000">
              <a:off x="10992700" y="5705448"/>
              <a:ext cx="361421" cy="258614"/>
            </a:xfrm>
            <a:prstGeom prst="rect">
              <a:avLst/>
            </a:prstGeom>
          </p:spPr>
          <p:txBody>
            <a:bodyPr lIns="0" tIns="0" rIns="0" bIns="0" rtlCol="0" anchor="t">
              <a:spAutoFit/>
            </a:bodyPr>
            <a:lstStyle/>
            <a:p>
              <a:pPr algn="ctr">
                <a:lnSpc>
                  <a:spcPts val="1690"/>
                </a:lnSpc>
              </a:pPr>
              <a:r>
                <a:rPr lang="en-US" sz="1207">
                  <a:solidFill>
                    <a:srgbClr val="000000"/>
                  </a:solidFill>
                  <a:latin typeface="Roboto"/>
                </a:rPr>
                <a:t>Nov</a:t>
              </a:r>
            </a:p>
          </p:txBody>
        </p:sp>
        <p:sp>
          <p:nvSpPr>
            <p:cNvPr id="20" name="TextBox 20"/>
            <p:cNvSpPr txBox="1"/>
            <p:nvPr/>
          </p:nvSpPr>
          <p:spPr>
            <a:xfrm rot="-2700000">
              <a:off x="12072505" y="5701239"/>
              <a:ext cx="349515" cy="258614"/>
            </a:xfrm>
            <a:prstGeom prst="rect">
              <a:avLst/>
            </a:prstGeom>
          </p:spPr>
          <p:txBody>
            <a:bodyPr lIns="0" tIns="0" rIns="0" bIns="0" rtlCol="0" anchor="t">
              <a:spAutoFit/>
            </a:bodyPr>
            <a:lstStyle/>
            <a:p>
              <a:pPr algn="ctr">
                <a:lnSpc>
                  <a:spcPts val="1690"/>
                </a:lnSpc>
              </a:pPr>
              <a:r>
                <a:rPr lang="en-US" sz="1207">
                  <a:solidFill>
                    <a:srgbClr val="000000"/>
                  </a:solidFill>
                  <a:latin typeface="Roboto"/>
                </a:rPr>
                <a:t>Dec</a:t>
              </a:r>
            </a:p>
          </p:txBody>
        </p:sp>
        <p:grpSp>
          <p:nvGrpSpPr>
            <p:cNvPr id="21" name="Group 21"/>
            <p:cNvGrpSpPr>
              <a:grpSpLocks noChangeAspect="1"/>
            </p:cNvGrpSpPr>
            <p:nvPr/>
          </p:nvGrpSpPr>
          <p:grpSpPr>
            <a:xfrm>
              <a:off x="382693" y="115020"/>
              <a:ext cx="12067760" cy="5384802"/>
              <a:chOff x="0" y="0"/>
              <a:chExt cx="12067760" cy="5384802"/>
            </a:xfrm>
          </p:grpSpPr>
          <p:sp>
            <p:nvSpPr>
              <p:cNvPr id="22" name="Freeform 22"/>
              <p:cNvSpPr/>
              <p:nvPr/>
            </p:nvSpPr>
            <p:spPr>
              <a:xfrm>
                <a:off x="0" y="-6350"/>
                <a:ext cx="12067760" cy="12700"/>
              </a:xfrm>
              <a:custGeom>
                <a:avLst/>
                <a:gdLst/>
                <a:ahLst/>
                <a:cxnLst/>
                <a:rect l="l" t="t" r="r" b="b"/>
                <a:pathLst>
                  <a:path w="12067760" h="12700">
                    <a:moveTo>
                      <a:pt x="0" y="0"/>
                    </a:moveTo>
                    <a:lnTo>
                      <a:pt x="12067760" y="0"/>
                    </a:lnTo>
                    <a:lnTo>
                      <a:pt x="12067760" y="12700"/>
                    </a:lnTo>
                    <a:lnTo>
                      <a:pt x="0" y="12700"/>
                    </a:lnTo>
                    <a:close/>
                  </a:path>
                </a:pathLst>
              </a:custGeom>
              <a:solidFill>
                <a:srgbClr val="222222"/>
              </a:solidFill>
            </p:spPr>
          </p:sp>
          <p:sp>
            <p:nvSpPr>
              <p:cNvPr id="23" name="Freeform 23"/>
              <p:cNvSpPr/>
              <p:nvPr/>
            </p:nvSpPr>
            <p:spPr>
              <a:xfrm>
                <a:off x="0" y="1339851"/>
                <a:ext cx="12067760" cy="12700"/>
              </a:xfrm>
              <a:custGeom>
                <a:avLst/>
                <a:gdLst/>
                <a:ahLst/>
                <a:cxnLst/>
                <a:rect l="l" t="t" r="r" b="b"/>
                <a:pathLst>
                  <a:path w="12067760" h="12700">
                    <a:moveTo>
                      <a:pt x="0" y="0"/>
                    </a:moveTo>
                    <a:lnTo>
                      <a:pt x="12067760" y="0"/>
                    </a:lnTo>
                    <a:lnTo>
                      <a:pt x="12067760" y="12700"/>
                    </a:lnTo>
                    <a:lnTo>
                      <a:pt x="0" y="12700"/>
                    </a:lnTo>
                    <a:close/>
                  </a:path>
                </a:pathLst>
              </a:custGeom>
              <a:solidFill>
                <a:srgbClr val="222222"/>
              </a:solidFill>
            </p:spPr>
          </p:sp>
          <p:sp>
            <p:nvSpPr>
              <p:cNvPr id="24" name="Freeform 24"/>
              <p:cNvSpPr/>
              <p:nvPr/>
            </p:nvSpPr>
            <p:spPr>
              <a:xfrm>
                <a:off x="0" y="2686051"/>
                <a:ext cx="12067760" cy="12700"/>
              </a:xfrm>
              <a:custGeom>
                <a:avLst/>
                <a:gdLst/>
                <a:ahLst/>
                <a:cxnLst/>
                <a:rect l="l" t="t" r="r" b="b"/>
                <a:pathLst>
                  <a:path w="12067760" h="12700">
                    <a:moveTo>
                      <a:pt x="0" y="0"/>
                    </a:moveTo>
                    <a:lnTo>
                      <a:pt x="12067760" y="0"/>
                    </a:lnTo>
                    <a:lnTo>
                      <a:pt x="12067760" y="12700"/>
                    </a:lnTo>
                    <a:lnTo>
                      <a:pt x="0" y="12700"/>
                    </a:lnTo>
                    <a:close/>
                  </a:path>
                </a:pathLst>
              </a:custGeom>
              <a:solidFill>
                <a:srgbClr val="222222"/>
              </a:solidFill>
            </p:spPr>
          </p:sp>
          <p:sp>
            <p:nvSpPr>
              <p:cNvPr id="25" name="Freeform 25"/>
              <p:cNvSpPr/>
              <p:nvPr/>
            </p:nvSpPr>
            <p:spPr>
              <a:xfrm>
                <a:off x="0" y="4032252"/>
                <a:ext cx="12067760" cy="12700"/>
              </a:xfrm>
              <a:custGeom>
                <a:avLst/>
                <a:gdLst/>
                <a:ahLst/>
                <a:cxnLst/>
                <a:rect l="l" t="t" r="r" b="b"/>
                <a:pathLst>
                  <a:path w="12067760" h="12700">
                    <a:moveTo>
                      <a:pt x="0" y="0"/>
                    </a:moveTo>
                    <a:lnTo>
                      <a:pt x="12067760" y="0"/>
                    </a:lnTo>
                    <a:lnTo>
                      <a:pt x="12067760" y="12700"/>
                    </a:lnTo>
                    <a:lnTo>
                      <a:pt x="0" y="12700"/>
                    </a:lnTo>
                    <a:close/>
                  </a:path>
                </a:pathLst>
              </a:custGeom>
              <a:solidFill>
                <a:srgbClr val="222222"/>
              </a:solidFill>
            </p:spPr>
          </p:sp>
          <p:sp>
            <p:nvSpPr>
              <p:cNvPr id="26" name="Freeform 26"/>
              <p:cNvSpPr/>
              <p:nvPr/>
            </p:nvSpPr>
            <p:spPr>
              <a:xfrm>
                <a:off x="0" y="5378452"/>
                <a:ext cx="12067760" cy="12700"/>
              </a:xfrm>
              <a:custGeom>
                <a:avLst/>
                <a:gdLst/>
                <a:ahLst/>
                <a:cxnLst/>
                <a:rect l="l" t="t" r="r" b="b"/>
                <a:pathLst>
                  <a:path w="12067760" h="12700">
                    <a:moveTo>
                      <a:pt x="0" y="0"/>
                    </a:moveTo>
                    <a:lnTo>
                      <a:pt x="12067760" y="0"/>
                    </a:lnTo>
                    <a:lnTo>
                      <a:pt x="12067760" y="12700"/>
                    </a:lnTo>
                    <a:lnTo>
                      <a:pt x="0" y="12700"/>
                    </a:lnTo>
                    <a:close/>
                  </a:path>
                </a:pathLst>
              </a:custGeom>
              <a:solidFill>
                <a:srgbClr val="222222"/>
              </a:solidFill>
            </p:spPr>
          </p:sp>
        </p:grpSp>
        <p:sp>
          <p:nvSpPr>
            <p:cNvPr id="27" name="TextBox 27"/>
            <p:cNvSpPr txBox="1"/>
            <p:nvPr/>
          </p:nvSpPr>
          <p:spPr>
            <a:xfrm>
              <a:off x="0" y="-28575"/>
              <a:ext cx="280458" cy="258614"/>
            </a:xfrm>
            <a:prstGeom prst="rect">
              <a:avLst/>
            </a:prstGeom>
          </p:spPr>
          <p:txBody>
            <a:bodyPr lIns="0" tIns="0" rIns="0" bIns="0" rtlCol="0" anchor="t">
              <a:spAutoFit/>
            </a:bodyPr>
            <a:lstStyle/>
            <a:p>
              <a:pPr algn="r">
                <a:lnSpc>
                  <a:spcPts val="1690"/>
                </a:lnSpc>
              </a:pPr>
              <a:r>
                <a:rPr lang="en-US" sz="1207">
                  <a:solidFill>
                    <a:srgbClr val="000000"/>
                  </a:solidFill>
                  <a:latin typeface="Roboto"/>
                </a:rPr>
                <a:t>80 </a:t>
              </a:r>
            </a:p>
          </p:txBody>
        </p:sp>
        <p:sp>
          <p:nvSpPr>
            <p:cNvPr id="28" name="TextBox 28"/>
            <p:cNvSpPr txBox="1"/>
            <p:nvPr/>
          </p:nvSpPr>
          <p:spPr>
            <a:xfrm>
              <a:off x="0" y="1317626"/>
              <a:ext cx="280458" cy="258614"/>
            </a:xfrm>
            <a:prstGeom prst="rect">
              <a:avLst/>
            </a:prstGeom>
          </p:spPr>
          <p:txBody>
            <a:bodyPr lIns="0" tIns="0" rIns="0" bIns="0" rtlCol="0" anchor="t">
              <a:spAutoFit/>
            </a:bodyPr>
            <a:lstStyle/>
            <a:p>
              <a:pPr algn="r">
                <a:lnSpc>
                  <a:spcPts val="1690"/>
                </a:lnSpc>
              </a:pPr>
              <a:r>
                <a:rPr lang="en-US" sz="1207">
                  <a:solidFill>
                    <a:srgbClr val="000000"/>
                  </a:solidFill>
                  <a:latin typeface="Roboto"/>
                </a:rPr>
                <a:t>60 </a:t>
              </a:r>
            </a:p>
          </p:txBody>
        </p:sp>
        <p:sp>
          <p:nvSpPr>
            <p:cNvPr id="29" name="TextBox 29"/>
            <p:cNvSpPr txBox="1"/>
            <p:nvPr/>
          </p:nvSpPr>
          <p:spPr>
            <a:xfrm>
              <a:off x="0" y="2663826"/>
              <a:ext cx="280458" cy="258614"/>
            </a:xfrm>
            <a:prstGeom prst="rect">
              <a:avLst/>
            </a:prstGeom>
          </p:spPr>
          <p:txBody>
            <a:bodyPr lIns="0" tIns="0" rIns="0" bIns="0" rtlCol="0" anchor="t">
              <a:spAutoFit/>
            </a:bodyPr>
            <a:lstStyle/>
            <a:p>
              <a:pPr algn="r">
                <a:lnSpc>
                  <a:spcPts val="1690"/>
                </a:lnSpc>
              </a:pPr>
              <a:r>
                <a:rPr lang="en-US" sz="1207">
                  <a:solidFill>
                    <a:srgbClr val="000000"/>
                  </a:solidFill>
                  <a:latin typeface="Roboto"/>
                </a:rPr>
                <a:t>40 </a:t>
              </a:r>
            </a:p>
          </p:txBody>
        </p:sp>
        <p:sp>
          <p:nvSpPr>
            <p:cNvPr id="30" name="TextBox 30"/>
            <p:cNvSpPr txBox="1"/>
            <p:nvPr/>
          </p:nvSpPr>
          <p:spPr>
            <a:xfrm>
              <a:off x="0" y="4010027"/>
              <a:ext cx="280458" cy="258614"/>
            </a:xfrm>
            <a:prstGeom prst="rect">
              <a:avLst/>
            </a:prstGeom>
          </p:spPr>
          <p:txBody>
            <a:bodyPr lIns="0" tIns="0" rIns="0" bIns="0" rtlCol="0" anchor="t">
              <a:spAutoFit/>
            </a:bodyPr>
            <a:lstStyle/>
            <a:p>
              <a:pPr algn="r">
                <a:lnSpc>
                  <a:spcPts val="1690"/>
                </a:lnSpc>
              </a:pPr>
              <a:r>
                <a:rPr lang="en-US" sz="1207">
                  <a:solidFill>
                    <a:srgbClr val="000000"/>
                  </a:solidFill>
                  <a:latin typeface="Roboto"/>
                </a:rPr>
                <a:t>20 </a:t>
              </a:r>
            </a:p>
          </p:txBody>
        </p:sp>
        <p:sp>
          <p:nvSpPr>
            <p:cNvPr id="31" name="TextBox 31"/>
            <p:cNvSpPr txBox="1"/>
            <p:nvPr/>
          </p:nvSpPr>
          <p:spPr>
            <a:xfrm>
              <a:off x="114829" y="5356227"/>
              <a:ext cx="165629" cy="258614"/>
            </a:xfrm>
            <a:prstGeom prst="rect">
              <a:avLst/>
            </a:prstGeom>
          </p:spPr>
          <p:txBody>
            <a:bodyPr lIns="0" tIns="0" rIns="0" bIns="0" rtlCol="0" anchor="t">
              <a:spAutoFit/>
            </a:bodyPr>
            <a:lstStyle/>
            <a:p>
              <a:pPr algn="r">
                <a:lnSpc>
                  <a:spcPts val="1690"/>
                </a:lnSpc>
              </a:pPr>
              <a:r>
                <a:rPr lang="en-US" sz="1207">
                  <a:solidFill>
                    <a:srgbClr val="000000"/>
                  </a:solidFill>
                  <a:latin typeface="Roboto"/>
                </a:rPr>
                <a:t>0 </a:t>
              </a:r>
            </a:p>
          </p:txBody>
        </p:sp>
        <p:grpSp>
          <p:nvGrpSpPr>
            <p:cNvPr id="32" name="Group 32"/>
            <p:cNvGrpSpPr>
              <a:grpSpLocks noChangeAspect="1"/>
            </p:cNvGrpSpPr>
            <p:nvPr/>
          </p:nvGrpSpPr>
          <p:grpSpPr>
            <a:xfrm>
              <a:off x="382693" y="115020"/>
              <a:ext cx="12067760" cy="5384802"/>
              <a:chOff x="0" y="0"/>
              <a:chExt cx="12067760" cy="5384802"/>
            </a:xfrm>
          </p:grpSpPr>
          <p:sp>
            <p:nvSpPr>
              <p:cNvPr id="33" name="Freeform 33"/>
              <p:cNvSpPr/>
              <p:nvPr/>
            </p:nvSpPr>
            <p:spPr>
              <a:xfrm>
                <a:off x="0" y="3359152"/>
                <a:ext cx="301694" cy="2025651"/>
              </a:xfrm>
              <a:custGeom>
                <a:avLst/>
                <a:gdLst/>
                <a:ahLst/>
                <a:cxnLst/>
                <a:rect l="l" t="t" r="r" b="b"/>
                <a:pathLst>
                  <a:path w="301694" h="2025651">
                    <a:moveTo>
                      <a:pt x="0" y="2025650"/>
                    </a:moveTo>
                    <a:lnTo>
                      <a:pt x="0" y="24135"/>
                    </a:lnTo>
                    <a:cubicBezTo>
                      <a:pt x="0" y="10805"/>
                      <a:pt x="10806" y="0"/>
                      <a:pt x="24136" y="0"/>
                    </a:cubicBezTo>
                    <a:lnTo>
                      <a:pt x="277558" y="0"/>
                    </a:lnTo>
                    <a:cubicBezTo>
                      <a:pt x="290888" y="0"/>
                      <a:pt x="301694" y="10805"/>
                      <a:pt x="301694" y="24135"/>
                    </a:cubicBezTo>
                    <a:lnTo>
                      <a:pt x="301694" y="2025650"/>
                    </a:lnTo>
                    <a:close/>
                  </a:path>
                </a:pathLst>
              </a:custGeom>
              <a:solidFill>
                <a:srgbClr val="FFFFF4"/>
              </a:solidFill>
            </p:spPr>
          </p:sp>
          <p:sp>
            <p:nvSpPr>
              <p:cNvPr id="34" name="Freeform 34"/>
              <p:cNvSpPr/>
              <p:nvPr/>
            </p:nvSpPr>
            <p:spPr>
              <a:xfrm>
                <a:off x="1069642" y="4032252"/>
                <a:ext cx="301694" cy="1352551"/>
              </a:xfrm>
              <a:custGeom>
                <a:avLst/>
                <a:gdLst/>
                <a:ahLst/>
                <a:cxnLst/>
                <a:rect l="l" t="t" r="r" b="b"/>
                <a:pathLst>
                  <a:path w="301694" h="1352551">
                    <a:moveTo>
                      <a:pt x="0" y="1352550"/>
                    </a:moveTo>
                    <a:lnTo>
                      <a:pt x="0" y="24135"/>
                    </a:lnTo>
                    <a:cubicBezTo>
                      <a:pt x="0" y="17734"/>
                      <a:pt x="2543" y="11595"/>
                      <a:pt x="7069" y="7069"/>
                    </a:cubicBezTo>
                    <a:cubicBezTo>
                      <a:pt x="11596" y="2542"/>
                      <a:pt x="17735" y="0"/>
                      <a:pt x="24136" y="0"/>
                    </a:cubicBezTo>
                    <a:lnTo>
                      <a:pt x="277559" y="0"/>
                    </a:lnTo>
                    <a:cubicBezTo>
                      <a:pt x="283960" y="0"/>
                      <a:pt x="290099" y="2542"/>
                      <a:pt x="294625" y="7069"/>
                    </a:cubicBezTo>
                    <a:cubicBezTo>
                      <a:pt x="299152" y="11595"/>
                      <a:pt x="301694" y="17734"/>
                      <a:pt x="301694" y="24135"/>
                    </a:cubicBezTo>
                    <a:lnTo>
                      <a:pt x="301694" y="1352550"/>
                    </a:lnTo>
                    <a:close/>
                  </a:path>
                </a:pathLst>
              </a:custGeom>
              <a:solidFill>
                <a:srgbClr val="FFFFF4"/>
              </a:solidFill>
            </p:spPr>
          </p:sp>
          <p:sp>
            <p:nvSpPr>
              <p:cNvPr id="35" name="Freeform 35"/>
              <p:cNvSpPr/>
              <p:nvPr/>
            </p:nvSpPr>
            <p:spPr>
              <a:xfrm>
                <a:off x="2139285" y="2686051"/>
                <a:ext cx="301694" cy="2698751"/>
              </a:xfrm>
              <a:custGeom>
                <a:avLst/>
                <a:gdLst/>
                <a:ahLst/>
                <a:cxnLst/>
                <a:rect l="l" t="t" r="r" b="b"/>
                <a:pathLst>
                  <a:path w="301694" h="2698751">
                    <a:moveTo>
                      <a:pt x="0" y="2698751"/>
                    </a:moveTo>
                    <a:lnTo>
                      <a:pt x="0" y="24136"/>
                    </a:lnTo>
                    <a:cubicBezTo>
                      <a:pt x="0" y="10806"/>
                      <a:pt x="10805" y="0"/>
                      <a:pt x="24135" y="0"/>
                    </a:cubicBezTo>
                    <a:lnTo>
                      <a:pt x="277558" y="0"/>
                    </a:lnTo>
                    <a:cubicBezTo>
                      <a:pt x="283959" y="0"/>
                      <a:pt x="290098" y="2543"/>
                      <a:pt x="294625" y="7069"/>
                    </a:cubicBezTo>
                    <a:cubicBezTo>
                      <a:pt x="299151" y="11596"/>
                      <a:pt x="301694" y="17735"/>
                      <a:pt x="301694" y="24136"/>
                    </a:cubicBezTo>
                    <a:lnTo>
                      <a:pt x="301694" y="2698751"/>
                    </a:lnTo>
                    <a:close/>
                  </a:path>
                </a:pathLst>
              </a:custGeom>
              <a:solidFill>
                <a:srgbClr val="FFFFF4"/>
              </a:solidFill>
            </p:spPr>
          </p:sp>
          <p:sp>
            <p:nvSpPr>
              <p:cNvPr id="36" name="Freeform 36"/>
              <p:cNvSpPr/>
              <p:nvPr/>
            </p:nvSpPr>
            <p:spPr>
              <a:xfrm>
                <a:off x="3208927" y="3359152"/>
                <a:ext cx="301694" cy="2025651"/>
              </a:xfrm>
              <a:custGeom>
                <a:avLst/>
                <a:gdLst/>
                <a:ahLst/>
                <a:cxnLst/>
                <a:rect l="l" t="t" r="r" b="b"/>
                <a:pathLst>
                  <a:path w="301694" h="2025651">
                    <a:moveTo>
                      <a:pt x="0" y="2025650"/>
                    </a:moveTo>
                    <a:lnTo>
                      <a:pt x="0" y="24135"/>
                    </a:lnTo>
                    <a:cubicBezTo>
                      <a:pt x="0" y="10805"/>
                      <a:pt x="10806" y="0"/>
                      <a:pt x="24136" y="0"/>
                    </a:cubicBezTo>
                    <a:lnTo>
                      <a:pt x="277559" y="0"/>
                    </a:lnTo>
                    <a:cubicBezTo>
                      <a:pt x="290888" y="0"/>
                      <a:pt x="301694" y="10805"/>
                      <a:pt x="301694" y="24135"/>
                    </a:cubicBezTo>
                    <a:lnTo>
                      <a:pt x="301694" y="2025650"/>
                    </a:lnTo>
                    <a:close/>
                  </a:path>
                </a:pathLst>
              </a:custGeom>
              <a:solidFill>
                <a:srgbClr val="FFFFF4"/>
              </a:solidFill>
            </p:spPr>
          </p:sp>
          <p:sp>
            <p:nvSpPr>
              <p:cNvPr id="37" name="Freeform 37"/>
              <p:cNvSpPr/>
              <p:nvPr/>
            </p:nvSpPr>
            <p:spPr>
              <a:xfrm>
                <a:off x="4278569" y="2012951"/>
                <a:ext cx="301694" cy="3371852"/>
              </a:xfrm>
              <a:custGeom>
                <a:avLst/>
                <a:gdLst/>
                <a:ahLst/>
                <a:cxnLst/>
                <a:rect l="l" t="t" r="r" b="b"/>
                <a:pathLst>
                  <a:path w="301694" h="3371852">
                    <a:moveTo>
                      <a:pt x="0" y="3371851"/>
                    </a:moveTo>
                    <a:lnTo>
                      <a:pt x="0" y="24135"/>
                    </a:lnTo>
                    <a:cubicBezTo>
                      <a:pt x="0" y="10806"/>
                      <a:pt x="10806" y="0"/>
                      <a:pt x="24136" y="0"/>
                    </a:cubicBezTo>
                    <a:lnTo>
                      <a:pt x="277559" y="0"/>
                    </a:lnTo>
                    <a:cubicBezTo>
                      <a:pt x="283960" y="0"/>
                      <a:pt x="290099" y="2542"/>
                      <a:pt x="294625" y="7069"/>
                    </a:cubicBezTo>
                    <a:cubicBezTo>
                      <a:pt x="299152" y="11595"/>
                      <a:pt x="301694" y="17734"/>
                      <a:pt x="301694" y="24135"/>
                    </a:cubicBezTo>
                    <a:lnTo>
                      <a:pt x="301694" y="3371851"/>
                    </a:lnTo>
                    <a:close/>
                  </a:path>
                </a:pathLst>
              </a:custGeom>
              <a:solidFill>
                <a:srgbClr val="FFFFF4"/>
              </a:solidFill>
            </p:spPr>
          </p:sp>
          <p:sp>
            <p:nvSpPr>
              <p:cNvPr id="38" name="Freeform 38"/>
              <p:cNvSpPr/>
              <p:nvPr/>
            </p:nvSpPr>
            <p:spPr>
              <a:xfrm>
                <a:off x="5348212" y="2686051"/>
                <a:ext cx="301694" cy="2698751"/>
              </a:xfrm>
              <a:custGeom>
                <a:avLst/>
                <a:gdLst/>
                <a:ahLst/>
                <a:cxnLst/>
                <a:rect l="l" t="t" r="r" b="b"/>
                <a:pathLst>
                  <a:path w="301694" h="2698751">
                    <a:moveTo>
                      <a:pt x="0" y="2698751"/>
                    </a:moveTo>
                    <a:lnTo>
                      <a:pt x="0" y="24136"/>
                    </a:lnTo>
                    <a:cubicBezTo>
                      <a:pt x="0" y="17735"/>
                      <a:pt x="2542" y="11596"/>
                      <a:pt x="7069" y="7069"/>
                    </a:cubicBezTo>
                    <a:cubicBezTo>
                      <a:pt x="11595" y="2543"/>
                      <a:pt x="17734" y="0"/>
                      <a:pt x="24135" y="0"/>
                    </a:cubicBezTo>
                    <a:lnTo>
                      <a:pt x="277558" y="0"/>
                    </a:lnTo>
                    <a:cubicBezTo>
                      <a:pt x="290888" y="0"/>
                      <a:pt x="301694" y="10806"/>
                      <a:pt x="301694" y="24136"/>
                    </a:cubicBezTo>
                    <a:lnTo>
                      <a:pt x="301694" y="2698751"/>
                    </a:lnTo>
                    <a:close/>
                  </a:path>
                </a:pathLst>
              </a:custGeom>
              <a:solidFill>
                <a:srgbClr val="FFFFF4"/>
              </a:solidFill>
            </p:spPr>
          </p:sp>
          <p:sp>
            <p:nvSpPr>
              <p:cNvPr id="39" name="Freeform 39"/>
              <p:cNvSpPr/>
              <p:nvPr/>
            </p:nvSpPr>
            <p:spPr>
              <a:xfrm>
                <a:off x="6417854" y="3359152"/>
                <a:ext cx="301694" cy="2025651"/>
              </a:xfrm>
              <a:custGeom>
                <a:avLst/>
                <a:gdLst/>
                <a:ahLst/>
                <a:cxnLst/>
                <a:rect l="l" t="t" r="r" b="b"/>
                <a:pathLst>
                  <a:path w="301694" h="2025651">
                    <a:moveTo>
                      <a:pt x="0" y="2025650"/>
                    </a:moveTo>
                    <a:lnTo>
                      <a:pt x="0" y="24135"/>
                    </a:lnTo>
                    <a:cubicBezTo>
                      <a:pt x="0" y="10805"/>
                      <a:pt x="10806" y="0"/>
                      <a:pt x="24135" y="0"/>
                    </a:cubicBezTo>
                    <a:lnTo>
                      <a:pt x="277558" y="0"/>
                    </a:lnTo>
                    <a:cubicBezTo>
                      <a:pt x="283959" y="0"/>
                      <a:pt x="290099" y="2542"/>
                      <a:pt x="294625" y="7068"/>
                    </a:cubicBezTo>
                    <a:cubicBezTo>
                      <a:pt x="299151" y="11595"/>
                      <a:pt x="301694" y="17734"/>
                      <a:pt x="301694" y="24135"/>
                    </a:cubicBezTo>
                    <a:lnTo>
                      <a:pt x="301694" y="2025650"/>
                    </a:lnTo>
                    <a:close/>
                  </a:path>
                </a:pathLst>
              </a:custGeom>
              <a:solidFill>
                <a:srgbClr val="FFFFF4"/>
              </a:solidFill>
            </p:spPr>
          </p:sp>
          <p:sp>
            <p:nvSpPr>
              <p:cNvPr id="40" name="Freeform 40"/>
              <p:cNvSpPr/>
              <p:nvPr/>
            </p:nvSpPr>
            <p:spPr>
              <a:xfrm>
                <a:off x="7487496" y="4032252"/>
                <a:ext cx="301694" cy="1352551"/>
              </a:xfrm>
              <a:custGeom>
                <a:avLst/>
                <a:gdLst/>
                <a:ahLst/>
                <a:cxnLst/>
                <a:rect l="l" t="t" r="r" b="b"/>
                <a:pathLst>
                  <a:path w="301694" h="1352551">
                    <a:moveTo>
                      <a:pt x="0" y="1352550"/>
                    </a:moveTo>
                    <a:lnTo>
                      <a:pt x="0" y="24135"/>
                    </a:lnTo>
                    <a:cubicBezTo>
                      <a:pt x="0" y="10806"/>
                      <a:pt x="10806" y="0"/>
                      <a:pt x="24135" y="0"/>
                    </a:cubicBezTo>
                    <a:lnTo>
                      <a:pt x="277559" y="0"/>
                    </a:lnTo>
                    <a:cubicBezTo>
                      <a:pt x="283960" y="0"/>
                      <a:pt x="290099" y="2542"/>
                      <a:pt x="294625" y="7068"/>
                    </a:cubicBezTo>
                    <a:cubicBezTo>
                      <a:pt x="299152" y="11595"/>
                      <a:pt x="301694" y="17734"/>
                      <a:pt x="301694" y="24135"/>
                    </a:cubicBezTo>
                    <a:lnTo>
                      <a:pt x="301694" y="1352550"/>
                    </a:lnTo>
                    <a:close/>
                  </a:path>
                </a:pathLst>
              </a:custGeom>
              <a:solidFill>
                <a:srgbClr val="FFFFF4"/>
              </a:solidFill>
            </p:spPr>
          </p:sp>
          <p:sp>
            <p:nvSpPr>
              <p:cNvPr id="41" name="Freeform 41"/>
              <p:cNvSpPr/>
              <p:nvPr/>
            </p:nvSpPr>
            <p:spPr>
              <a:xfrm>
                <a:off x="8557139" y="3359152"/>
                <a:ext cx="301694" cy="2025651"/>
              </a:xfrm>
              <a:custGeom>
                <a:avLst/>
                <a:gdLst/>
                <a:ahLst/>
                <a:cxnLst/>
                <a:rect l="l" t="t" r="r" b="b"/>
                <a:pathLst>
                  <a:path w="301694" h="2025651">
                    <a:moveTo>
                      <a:pt x="0" y="2025650"/>
                    </a:moveTo>
                    <a:lnTo>
                      <a:pt x="0" y="24135"/>
                    </a:lnTo>
                    <a:cubicBezTo>
                      <a:pt x="0" y="10805"/>
                      <a:pt x="10805" y="0"/>
                      <a:pt x="24135" y="0"/>
                    </a:cubicBezTo>
                    <a:lnTo>
                      <a:pt x="277558" y="0"/>
                    </a:lnTo>
                    <a:cubicBezTo>
                      <a:pt x="283959" y="0"/>
                      <a:pt x="290098" y="2542"/>
                      <a:pt x="294625" y="7068"/>
                    </a:cubicBezTo>
                    <a:cubicBezTo>
                      <a:pt x="299151" y="11595"/>
                      <a:pt x="301694" y="17734"/>
                      <a:pt x="301694" y="24135"/>
                    </a:cubicBezTo>
                    <a:lnTo>
                      <a:pt x="301694" y="2025650"/>
                    </a:lnTo>
                    <a:close/>
                  </a:path>
                </a:pathLst>
              </a:custGeom>
              <a:solidFill>
                <a:srgbClr val="FFFFF4"/>
              </a:solidFill>
            </p:spPr>
          </p:sp>
          <p:sp>
            <p:nvSpPr>
              <p:cNvPr id="42" name="Freeform 42"/>
              <p:cNvSpPr/>
              <p:nvPr/>
            </p:nvSpPr>
            <p:spPr>
              <a:xfrm>
                <a:off x="9626781" y="2012951"/>
                <a:ext cx="301694" cy="3371852"/>
              </a:xfrm>
              <a:custGeom>
                <a:avLst/>
                <a:gdLst/>
                <a:ahLst/>
                <a:cxnLst/>
                <a:rect l="l" t="t" r="r" b="b"/>
                <a:pathLst>
                  <a:path w="301694" h="3371852">
                    <a:moveTo>
                      <a:pt x="0" y="3371851"/>
                    </a:moveTo>
                    <a:lnTo>
                      <a:pt x="0" y="24135"/>
                    </a:lnTo>
                    <a:cubicBezTo>
                      <a:pt x="0" y="17734"/>
                      <a:pt x="2542" y="11595"/>
                      <a:pt x="7069" y="7069"/>
                    </a:cubicBezTo>
                    <a:cubicBezTo>
                      <a:pt x="11595" y="2542"/>
                      <a:pt x="17734" y="0"/>
                      <a:pt x="24135" y="0"/>
                    </a:cubicBezTo>
                    <a:lnTo>
                      <a:pt x="277559" y="0"/>
                    </a:lnTo>
                    <a:cubicBezTo>
                      <a:pt x="290888" y="0"/>
                      <a:pt x="301694" y="10806"/>
                      <a:pt x="301694" y="24135"/>
                    </a:cubicBezTo>
                    <a:lnTo>
                      <a:pt x="301694" y="3371851"/>
                    </a:lnTo>
                    <a:close/>
                  </a:path>
                </a:pathLst>
              </a:custGeom>
              <a:solidFill>
                <a:srgbClr val="FFFFF4"/>
              </a:solidFill>
            </p:spPr>
          </p:sp>
          <p:sp>
            <p:nvSpPr>
              <p:cNvPr id="43" name="Freeform 43"/>
              <p:cNvSpPr/>
              <p:nvPr/>
            </p:nvSpPr>
            <p:spPr>
              <a:xfrm>
                <a:off x="10696423" y="1339850"/>
                <a:ext cx="301694" cy="4044952"/>
              </a:xfrm>
              <a:custGeom>
                <a:avLst/>
                <a:gdLst/>
                <a:ahLst/>
                <a:cxnLst/>
                <a:rect l="l" t="t" r="r" b="b"/>
                <a:pathLst>
                  <a:path w="301694" h="4044952">
                    <a:moveTo>
                      <a:pt x="0" y="4044952"/>
                    </a:moveTo>
                    <a:lnTo>
                      <a:pt x="0" y="24136"/>
                    </a:lnTo>
                    <a:cubicBezTo>
                      <a:pt x="0" y="17735"/>
                      <a:pt x="2543" y="11596"/>
                      <a:pt x="7069" y="7070"/>
                    </a:cubicBezTo>
                    <a:cubicBezTo>
                      <a:pt x="11595" y="2543"/>
                      <a:pt x="17735" y="0"/>
                      <a:pt x="24136" y="1"/>
                    </a:cubicBezTo>
                    <a:lnTo>
                      <a:pt x="277558" y="1"/>
                    </a:lnTo>
                    <a:cubicBezTo>
                      <a:pt x="283959" y="0"/>
                      <a:pt x="290099" y="2543"/>
                      <a:pt x="294625" y="7070"/>
                    </a:cubicBezTo>
                    <a:cubicBezTo>
                      <a:pt x="299152" y="11596"/>
                      <a:pt x="301694" y="17735"/>
                      <a:pt x="301694" y="24136"/>
                    </a:cubicBezTo>
                    <a:lnTo>
                      <a:pt x="301694" y="4044952"/>
                    </a:lnTo>
                    <a:close/>
                  </a:path>
                </a:pathLst>
              </a:custGeom>
              <a:solidFill>
                <a:srgbClr val="FFFFF4"/>
              </a:solidFill>
            </p:spPr>
          </p:sp>
          <p:sp>
            <p:nvSpPr>
              <p:cNvPr id="44" name="Freeform 44"/>
              <p:cNvSpPr/>
              <p:nvPr/>
            </p:nvSpPr>
            <p:spPr>
              <a:xfrm>
                <a:off x="11766066" y="-6350"/>
                <a:ext cx="301694" cy="5391152"/>
              </a:xfrm>
              <a:custGeom>
                <a:avLst/>
                <a:gdLst/>
                <a:ahLst/>
                <a:cxnLst/>
                <a:rect l="l" t="t" r="r" b="b"/>
                <a:pathLst>
                  <a:path w="301694" h="5391152">
                    <a:moveTo>
                      <a:pt x="0" y="5391152"/>
                    </a:moveTo>
                    <a:lnTo>
                      <a:pt x="0" y="24136"/>
                    </a:lnTo>
                    <a:cubicBezTo>
                      <a:pt x="0" y="17734"/>
                      <a:pt x="2543" y="11595"/>
                      <a:pt x="7069" y="7069"/>
                    </a:cubicBezTo>
                    <a:cubicBezTo>
                      <a:pt x="11595" y="2543"/>
                      <a:pt x="17734" y="0"/>
                      <a:pt x="24135" y="0"/>
                    </a:cubicBezTo>
                    <a:lnTo>
                      <a:pt x="277558" y="0"/>
                    </a:lnTo>
                    <a:cubicBezTo>
                      <a:pt x="283959" y="0"/>
                      <a:pt x="290098" y="2543"/>
                      <a:pt x="294624" y="7069"/>
                    </a:cubicBezTo>
                    <a:cubicBezTo>
                      <a:pt x="299150" y="11595"/>
                      <a:pt x="301694" y="17734"/>
                      <a:pt x="301694" y="24136"/>
                    </a:cubicBezTo>
                    <a:lnTo>
                      <a:pt x="301694" y="5391152"/>
                    </a:lnTo>
                    <a:close/>
                  </a:path>
                </a:pathLst>
              </a:custGeom>
              <a:solidFill>
                <a:srgbClr val="FFFFF4"/>
              </a:solidFill>
            </p:spPr>
          </p:sp>
        </p:gr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650" y="246940"/>
            <a:ext cx="3448050" cy="7772400"/>
            <a:chOff x="0" y="0"/>
            <a:chExt cx="4597400" cy="10363200"/>
          </a:xfrm>
        </p:grpSpPr>
        <p:pic>
          <p:nvPicPr>
            <p:cNvPr id="3" name="Picture 3"/>
            <p:cNvPicPr>
              <a:picLocks noChangeAspect="1"/>
            </p:cNvPicPr>
            <p:nvPr/>
          </p:nvPicPr>
          <p:blipFill>
            <a:blip r:embed="rId2"/>
            <a:srcRect l="35193" r="35193"/>
            <a:stretch>
              <a:fillRect/>
            </a:stretch>
          </p:blipFill>
          <p:spPr>
            <a:xfrm>
              <a:off x="0" y="0"/>
              <a:ext cx="4597400" cy="10363200"/>
            </a:xfrm>
            <a:prstGeom prst="rect">
              <a:avLst/>
            </a:prstGeom>
          </p:spPr>
        </p:pic>
      </p:gr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4452060" y="2193841"/>
            <a:ext cx="601830" cy="10001250"/>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47650" y="6128"/>
            <a:ext cx="10001250" cy="1754692"/>
          </a:xfrm>
          <a:prstGeom prst="rect">
            <a:avLst/>
          </a:prstGeom>
        </p:spPr>
      </p:pic>
      <p:sp>
        <p:nvSpPr>
          <p:cNvPr id="6" name="TextBox 6"/>
          <p:cNvSpPr txBox="1"/>
          <p:nvPr/>
        </p:nvSpPr>
        <p:spPr>
          <a:xfrm>
            <a:off x="3588101" y="586273"/>
            <a:ext cx="5353050" cy="899287"/>
          </a:xfrm>
          <a:prstGeom prst="rect">
            <a:avLst/>
          </a:prstGeom>
        </p:spPr>
        <p:txBody>
          <a:bodyPr lIns="0" tIns="0" rIns="0" bIns="0" rtlCol="0" anchor="t">
            <a:spAutoFit/>
          </a:bodyPr>
          <a:lstStyle/>
          <a:p>
            <a:pPr>
              <a:lnSpc>
                <a:spcPts val="3896"/>
              </a:lnSpc>
            </a:pPr>
            <a:r>
              <a:rPr lang="en-US" sz="3219" spc="160" dirty="0">
                <a:solidFill>
                  <a:srgbClr val="FFFFFF"/>
                </a:solidFill>
                <a:latin typeface="League Spartan"/>
              </a:rPr>
              <a:t>DEMOGRAPHICS OF CURRENT CUSTOMERS</a:t>
            </a:r>
          </a:p>
        </p:txBody>
      </p:sp>
      <p:sp>
        <p:nvSpPr>
          <p:cNvPr id="7" name="TextBox 7"/>
          <p:cNvSpPr txBox="1"/>
          <p:nvPr/>
        </p:nvSpPr>
        <p:spPr>
          <a:xfrm>
            <a:off x="162244" y="7068260"/>
            <a:ext cx="3242944" cy="252413"/>
          </a:xfrm>
          <a:prstGeom prst="rect">
            <a:avLst/>
          </a:prstGeom>
        </p:spPr>
        <p:txBody>
          <a:bodyPr lIns="0" tIns="0" rIns="0" bIns="0" rtlCol="0" anchor="t">
            <a:spAutoFit/>
          </a:bodyPr>
          <a:lstStyle/>
          <a:p>
            <a:pPr>
              <a:lnSpc>
                <a:spcPts val="2039"/>
              </a:lnSpc>
            </a:pPr>
            <a:r>
              <a:rPr lang="en-US" sz="1406" spc="351" dirty="0">
                <a:solidFill>
                  <a:srgbClr val="FFFFFF"/>
                </a:solidFill>
                <a:latin typeface="League Spartan Bold"/>
              </a:rPr>
              <a:t>COOK FRESH</a:t>
            </a:r>
          </a:p>
        </p:txBody>
      </p:sp>
      <p:sp>
        <p:nvSpPr>
          <p:cNvPr id="9" name="TextBox 9"/>
          <p:cNvSpPr txBox="1"/>
          <p:nvPr/>
        </p:nvSpPr>
        <p:spPr>
          <a:xfrm>
            <a:off x="4810125" y="2985278"/>
            <a:ext cx="4477566" cy="660043"/>
          </a:xfrm>
          <a:prstGeom prst="rect">
            <a:avLst/>
          </a:prstGeom>
        </p:spPr>
        <p:txBody>
          <a:bodyPr lIns="0" tIns="0" rIns="0" bIns="0" rtlCol="0" anchor="t">
            <a:spAutoFit/>
          </a:bodyPr>
          <a:lstStyle/>
          <a:p>
            <a:pPr>
              <a:lnSpc>
                <a:spcPts val="2626"/>
              </a:lnSpc>
            </a:pPr>
            <a:r>
              <a:rPr lang="en-US" sz="1811" spc="90">
                <a:solidFill>
                  <a:srgbClr val="353535"/>
                </a:solidFill>
                <a:latin typeface="Roboto"/>
              </a:rPr>
              <a:t>Male and female customers,</a:t>
            </a:r>
          </a:p>
          <a:p>
            <a:pPr>
              <a:lnSpc>
                <a:spcPts val="2626"/>
              </a:lnSpc>
            </a:pPr>
            <a:r>
              <a:rPr lang="en-US" sz="1811" spc="90">
                <a:solidFill>
                  <a:srgbClr val="353535"/>
                </a:solidFill>
                <a:latin typeface="Roboto"/>
              </a:rPr>
              <a:t>18 - 60 years old</a:t>
            </a:r>
          </a:p>
        </p:txBody>
      </p:sp>
      <p:grpSp>
        <p:nvGrpSpPr>
          <p:cNvPr id="10" name="Group 10"/>
          <p:cNvGrpSpPr>
            <a:grpSpLocks noChangeAspect="1"/>
          </p:cNvGrpSpPr>
          <p:nvPr/>
        </p:nvGrpSpPr>
        <p:grpSpPr>
          <a:xfrm>
            <a:off x="3609975" y="2914650"/>
            <a:ext cx="885762" cy="885762"/>
            <a:chOff x="0" y="0"/>
            <a:chExt cx="6350000" cy="6350000"/>
          </a:xfrm>
        </p:grpSpPr>
        <p:sp>
          <p:nvSpPr>
            <p:cNvPr id="11" name="Freeform 11"/>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6DBFC7"/>
            </a:solidFill>
          </p:spPr>
        </p:sp>
      </p:grpSp>
      <p:sp>
        <p:nvSpPr>
          <p:cNvPr id="12" name="TextBox 12"/>
          <p:cNvSpPr txBox="1"/>
          <p:nvPr/>
        </p:nvSpPr>
        <p:spPr>
          <a:xfrm>
            <a:off x="3724275" y="3242453"/>
            <a:ext cx="647700" cy="268319"/>
          </a:xfrm>
          <a:prstGeom prst="rect">
            <a:avLst/>
          </a:prstGeom>
        </p:spPr>
        <p:txBody>
          <a:bodyPr lIns="0" tIns="0" rIns="0" bIns="0" rtlCol="0" anchor="t">
            <a:spAutoFit/>
          </a:bodyPr>
          <a:lstStyle/>
          <a:p>
            <a:pPr algn="ctr">
              <a:lnSpc>
                <a:spcPts val="2191"/>
              </a:lnSpc>
            </a:pPr>
            <a:r>
              <a:rPr lang="en-US" sz="1811" spc="90">
                <a:solidFill>
                  <a:srgbClr val="FFFFFF"/>
                </a:solidFill>
                <a:latin typeface="League Spartan"/>
              </a:rPr>
              <a:t>01</a:t>
            </a:r>
          </a:p>
        </p:txBody>
      </p:sp>
      <p:sp>
        <p:nvSpPr>
          <p:cNvPr id="13" name="TextBox 13"/>
          <p:cNvSpPr txBox="1"/>
          <p:nvPr/>
        </p:nvSpPr>
        <p:spPr>
          <a:xfrm>
            <a:off x="4810125" y="4204478"/>
            <a:ext cx="4477566" cy="666393"/>
          </a:xfrm>
          <a:prstGeom prst="rect">
            <a:avLst/>
          </a:prstGeom>
        </p:spPr>
        <p:txBody>
          <a:bodyPr lIns="0" tIns="0" rIns="0" bIns="0" rtlCol="0" anchor="t">
            <a:spAutoFit/>
          </a:bodyPr>
          <a:lstStyle/>
          <a:p>
            <a:pPr>
              <a:lnSpc>
                <a:spcPts val="2626"/>
              </a:lnSpc>
            </a:pPr>
            <a:r>
              <a:rPr lang="en-US" sz="1811" spc="90">
                <a:solidFill>
                  <a:srgbClr val="353535"/>
                </a:solidFill>
                <a:latin typeface="Roboto"/>
              </a:rPr>
              <a:t>Mostly employed, only 10% are undergrad or unemployed</a:t>
            </a:r>
          </a:p>
        </p:txBody>
      </p:sp>
      <p:grpSp>
        <p:nvGrpSpPr>
          <p:cNvPr id="14" name="Group 14"/>
          <p:cNvGrpSpPr>
            <a:grpSpLocks noChangeAspect="1"/>
          </p:cNvGrpSpPr>
          <p:nvPr/>
        </p:nvGrpSpPr>
        <p:grpSpPr>
          <a:xfrm>
            <a:off x="3609975" y="4133850"/>
            <a:ext cx="885762" cy="885762"/>
            <a:chOff x="0" y="0"/>
            <a:chExt cx="6350000" cy="6350000"/>
          </a:xfrm>
        </p:grpSpPr>
        <p:sp>
          <p:nvSpPr>
            <p:cNvPr id="15" name="Freeform 15"/>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6DBFC7"/>
            </a:solidFill>
          </p:spPr>
        </p:sp>
      </p:grpSp>
      <p:sp>
        <p:nvSpPr>
          <p:cNvPr id="16" name="TextBox 16"/>
          <p:cNvSpPr txBox="1"/>
          <p:nvPr/>
        </p:nvSpPr>
        <p:spPr>
          <a:xfrm>
            <a:off x="3724275" y="4461653"/>
            <a:ext cx="647700" cy="268319"/>
          </a:xfrm>
          <a:prstGeom prst="rect">
            <a:avLst/>
          </a:prstGeom>
        </p:spPr>
        <p:txBody>
          <a:bodyPr lIns="0" tIns="0" rIns="0" bIns="0" rtlCol="0" anchor="t">
            <a:spAutoFit/>
          </a:bodyPr>
          <a:lstStyle/>
          <a:p>
            <a:pPr algn="ctr">
              <a:lnSpc>
                <a:spcPts val="2191"/>
              </a:lnSpc>
            </a:pPr>
            <a:r>
              <a:rPr lang="en-US" sz="1811" spc="90">
                <a:solidFill>
                  <a:srgbClr val="FFFFFF"/>
                </a:solidFill>
                <a:latin typeface="League Spartan"/>
              </a:rPr>
              <a:t>02</a:t>
            </a:r>
          </a:p>
        </p:txBody>
      </p:sp>
      <p:sp>
        <p:nvSpPr>
          <p:cNvPr id="17" name="TextBox 17"/>
          <p:cNvSpPr txBox="1"/>
          <p:nvPr/>
        </p:nvSpPr>
        <p:spPr>
          <a:xfrm>
            <a:off x="4810125" y="5404628"/>
            <a:ext cx="4477566" cy="666393"/>
          </a:xfrm>
          <a:prstGeom prst="rect">
            <a:avLst/>
          </a:prstGeom>
        </p:spPr>
        <p:txBody>
          <a:bodyPr lIns="0" tIns="0" rIns="0" bIns="0" rtlCol="0" anchor="t">
            <a:spAutoFit/>
          </a:bodyPr>
          <a:lstStyle/>
          <a:p>
            <a:pPr>
              <a:lnSpc>
                <a:spcPts val="2626"/>
              </a:lnSpc>
            </a:pPr>
            <a:r>
              <a:rPr lang="en-US" sz="1811" spc="90">
                <a:solidFill>
                  <a:srgbClr val="353535"/>
                </a:solidFill>
                <a:latin typeface="Roboto"/>
              </a:rPr>
              <a:t>Lives or works within the 50-mile radius of our Greenhouse</a:t>
            </a:r>
          </a:p>
        </p:txBody>
      </p:sp>
      <p:grpSp>
        <p:nvGrpSpPr>
          <p:cNvPr id="18" name="Group 18"/>
          <p:cNvGrpSpPr>
            <a:grpSpLocks noChangeAspect="1"/>
          </p:cNvGrpSpPr>
          <p:nvPr/>
        </p:nvGrpSpPr>
        <p:grpSpPr>
          <a:xfrm>
            <a:off x="3609975" y="5334000"/>
            <a:ext cx="885762" cy="885762"/>
            <a:chOff x="0" y="0"/>
            <a:chExt cx="6350000" cy="6350000"/>
          </a:xfrm>
        </p:grpSpPr>
        <p:sp>
          <p:nvSpPr>
            <p:cNvPr id="19" name="Freeform 19"/>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6DBFC7"/>
            </a:solidFill>
          </p:spPr>
        </p:sp>
      </p:grpSp>
      <p:sp>
        <p:nvSpPr>
          <p:cNvPr id="20" name="TextBox 20"/>
          <p:cNvSpPr txBox="1"/>
          <p:nvPr/>
        </p:nvSpPr>
        <p:spPr>
          <a:xfrm>
            <a:off x="3724275" y="5661803"/>
            <a:ext cx="647700" cy="254875"/>
          </a:xfrm>
          <a:prstGeom prst="rect">
            <a:avLst/>
          </a:prstGeom>
        </p:spPr>
        <p:txBody>
          <a:bodyPr lIns="0" tIns="0" rIns="0" bIns="0" rtlCol="0" anchor="t">
            <a:spAutoFit/>
          </a:bodyPr>
          <a:lstStyle/>
          <a:p>
            <a:pPr algn="ctr">
              <a:lnSpc>
                <a:spcPts val="2191"/>
              </a:lnSpc>
            </a:pPr>
            <a:r>
              <a:rPr lang="en-US" sz="1811" spc="90">
                <a:solidFill>
                  <a:srgbClr val="FFFFFF"/>
                </a:solidFill>
                <a:latin typeface="League Spartan"/>
              </a:rPr>
              <a:t>03</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5619" b="4380"/>
          <a:stretch>
            <a:fillRect/>
          </a:stretch>
        </p:blipFill>
        <p:spPr>
          <a:xfrm>
            <a:off x="0" y="0"/>
            <a:ext cx="9753600" cy="73152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A74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4514566" y="1943843"/>
            <a:ext cx="7315201" cy="3427512"/>
          </a:xfrm>
          <a:prstGeom prst="rect">
            <a:avLst/>
          </a:prstGeom>
        </p:spPr>
      </p:pic>
      <p:grpSp>
        <p:nvGrpSpPr>
          <p:cNvPr id="3" name="Group 3"/>
          <p:cNvGrpSpPr>
            <a:grpSpLocks noChangeAspect="1"/>
          </p:cNvGrpSpPr>
          <p:nvPr/>
        </p:nvGrpSpPr>
        <p:grpSpPr>
          <a:xfrm>
            <a:off x="94370" y="870969"/>
            <a:ext cx="6347292" cy="6347292"/>
            <a:chOff x="0" y="0"/>
            <a:chExt cx="6350000" cy="6349975"/>
          </a:xfrm>
        </p:grpSpPr>
        <p:sp>
          <p:nvSpPr>
            <p:cNvPr id="4" name="Freeform 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32251" r="-28914" b="-7108"/>
              </a:stretch>
            </a:blipFill>
          </p:spPr>
        </p:sp>
      </p:gr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237736" y="3759156"/>
            <a:ext cx="6648188" cy="2824524"/>
          </a:xfrm>
          <a:prstGeom prst="rect">
            <a:avLst/>
          </a:prstGeom>
        </p:spPr>
      </p:pic>
      <p:grpSp>
        <p:nvGrpSpPr>
          <p:cNvPr id="6" name="Group 6"/>
          <p:cNvGrpSpPr/>
          <p:nvPr/>
        </p:nvGrpSpPr>
        <p:grpSpPr>
          <a:xfrm>
            <a:off x="3758652" y="4363251"/>
            <a:ext cx="5476999" cy="1333766"/>
            <a:chOff x="0" y="0"/>
            <a:chExt cx="7302665" cy="1778355"/>
          </a:xfrm>
        </p:grpSpPr>
        <p:sp>
          <p:nvSpPr>
            <p:cNvPr id="7" name="TextBox 7"/>
            <p:cNvSpPr txBox="1"/>
            <p:nvPr/>
          </p:nvSpPr>
          <p:spPr>
            <a:xfrm>
              <a:off x="0" y="623863"/>
              <a:ext cx="7302500" cy="1154492"/>
            </a:xfrm>
            <a:prstGeom prst="rect">
              <a:avLst/>
            </a:prstGeom>
          </p:spPr>
          <p:txBody>
            <a:bodyPr lIns="0" tIns="0" rIns="0" bIns="0" rtlCol="0" anchor="t">
              <a:spAutoFit/>
            </a:bodyPr>
            <a:lstStyle/>
            <a:p>
              <a:pPr>
                <a:lnSpc>
                  <a:spcPts val="6818"/>
                </a:lnSpc>
              </a:pPr>
              <a:r>
                <a:rPr lang="en-US" sz="5634" spc="281">
                  <a:solidFill>
                    <a:srgbClr val="6DBFC7"/>
                  </a:solidFill>
                  <a:latin typeface="League Spartan"/>
                </a:rPr>
                <a:t>THANK YOU!</a:t>
              </a:r>
            </a:p>
          </p:txBody>
        </p:sp>
        <p:sp>
          <p:nvSpPr>
            <p:cNvPr id="8" name="TextBox 8"/>
            <p:cNvSpPr txBox="1"/>
            <p:nvPr/>
          </p:nvSpPr>
          <p:spPr>
            <a:xfrm>
              <a:off x="165" y="-9525"/>
              <a:ext cx="7302500" cy="377536"/>
            </a:xfrm>
            <a:prstGeom prst="rect">
              <a:avLst/>
            </a:prstGeom>
          </p:spPr>
          <p:txBody>
            <a:bodyPr lIns="0" tIns="0" rIns="0" bIns="0" rtlCol="0" anchor="t">
              <a:spAutoFit/>
            </a:bodyPr>
            <a:lstStyle/>
            <a:p>
              <a:pPr>
                <a:lnSpc>
                  <a:spcPts val="2191"/>
                </a:lnSpc>
              </a:pPr>
              <a:endParaRPr/>
            </a:p>
          </p:txBody>
        </p:sp>
      </p:grpSp>
      <p:pic>
        <p:nvPicPr>
          <p:cNvPr id="9" name="Picture 9"/>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4071626" y="0"/>
            <a:ext cx="1088473" cy="1088473"/>
          </a:xfrm>
          <a:prstGeom prst="rect">
            <a:avLst/>
          </a:prstGeom>
        </p:spPr>
      </p:pic>
      <p:sp>
        <p:nvSpPr>
          <p:cNvPr id="10" name="TextBox 10"/>
          <p:cNvSpPr txBox="1"/>
          <p:nvPr/>
        </p:nvSpPr>
        <p:spPr>
          <a:xfrm>
            <a:off x="7160344" y="230289"/>
            <a:ext cx="2518611" cy="673412"/>
          </a:xfrm>
          <a:prstGeom prst="rect">
            <a:avLst/>
          </a:prstGeom>
        </p:spPr>
        <p:txBody>
          <a:bodyPr lIns="0" tIns="0" rIns="0" bIns="0" rtlCol="0" anchor="t">
            <a:spAutoFit/>
          </a:bodyPr>
          <a:lstStyle/>
          <a:p>
            <a:pPr algn="ctr">
              <a:lnSpc>
                <a:spcPts val="5043"/>
              </a:lnSpc>
            </a:pPr>
            <a:r>
              <a:rPr lang="en-US" sz="5043">
                <a:solidFill>
                  <a:srgbClr val="00892C"/>
                </a:solidFill>
                <a:latin typeface="Libre Franklin Black Bold"/>
              </a:rPr>
              <a:t>FRESH</a:t>
            </a:r>
          </a:p>
        </p:txBody>
      </p:sp>
      <p:sp>
        <p:nvSpPr>
          <p:cNvPr id="11" name="TextBox 11"/>
          <p:cNvSpPr txBox="1"/>
          <p:nvPr/>
        </p:nvSpPr>
        <p:spPr>
          <a:xfrm>
            <a:off x="5230045" y="252026"/>
            <a:ext cx="2004944" cy="639463"/>
          </a:xfrm>
          <a:prstGeom prst="rect">
            <a:avLst/>
          </a:prstGeom>
        </p:spPr>
        <p:txBody>
          <a:bodyPr lIns="0" tIns="0" rIns="0" bIns="0" rtlCol="0" anchor="t">
            <a:spAutoFit/>
          </a:bodyPr>
          <a:lstStyle/>
          <a:p>
            <a:pPr algn="ctr">
              <a:lnSpc>
                <a:spcPts val="4883"/>
              </a:lnSpc>
            </a:pPr>
            <a:r>
              <a:rPr lang="en-US" sz="4883">
                <a:solidFill>
                  <a:srgbClr val="00892C"/>
                </a:solidFill>
                <a:latin typeface="Libre Franklin Black Bold"/>
              </a:rPr>
              <a:t>COOK</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4575887" y="2226432"/>
            <a:ext cx="601830" cy="9753602"/>
          </a:xfrm>
          <a:prstGeom prst="rect">
            <a:avLst/>
          </a:prstGeom>
        </p:spPr>
      </p:pic>
      <p:sp>
        <p:nvSpPr>
          <p:cNvPr id="4" name="TextBox 4"/>
          <p:cNvSpPr txBox="1"/>
          <p:nvPr/>
        </p:nvSpPr>
        <p:spPr>
          <a:xfrm>
            <a:off x="255445" y="6966552"/>
            <a:ext cx="3242944" cy="242888"/>
          </a:xfrm>
          <a:prstGeom prst="rect">
            <a:avLst/>
          </a:prstGeom>
        </p:spPr>
        <p:txBody>
          <a:bodyPr lIns="0" tIns="0" rIns="0" bIns="0" rtlCol="0" anchor="t">
            <a:spAutoFit/>
          </a:bodyPr>
          <a:lstStyle/>
          <a:p>
            <a:pPr>
              <a:lnSpc>
                <a:spcPts val="2039"/>
              </a:lnSpc>
            </a:pPr>
            <a:r>
              <a:rPr lang="en-US" sz="1406" spc="351">
                <a:solidFill>
                  <a:srgbClr val="353535"/>
                </a:solidFill>
                <a:latin typeface="League Spartan Bold"/>
              </a:rPr>
              <a:t>COOK FRESH</a:t>
            </a:r>
          </a:p>
        </p:txBody>
      </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1"/>
            <a:ext cx="9753600" cy="2362200"/>
          </a:xfrm>
          <a:prstGeom prst="rect">
            <a:avLst/>
          </a:prstGeom>
        </p:spPr>
      </p:pic>
      <p:sp>
        <p:nvSpPr>
          <p:cNvPr id="7" name="TextBox 7"/>
          <p:cNvSpPr txBox="1"/>
          <p:nvPr/>
        </p:nvSpPr>
        <p:spPr>
          <a:xfrm>
            <a:off x="495300" y="974344"/>
            <a:ext cx="5105400" cy="483591"/>
          </a:xfrm>
          <a:prstGeom prst="rect">
            <a:avLst/>
          </a:prstGeom>
        </p:spPr>
        <p:txBody>
          <a:bodyPr lIns="0" tIns="0" rIns="0" bIns="0" rtlCol="0" anchor="t">
            <a:spAutoFit/>
          </a:bodyPr>
          <a:lstStyle/>
          <a:p>
            <a:pPr>
              <a:lnSpc>
                <a:spcPts val="3896"/>
              </a:lnSpc>
            </a:pPr>
            <a:r>
              <a:rPr lang="en-US" sz="3219" spc="160">
                <a:solidFill>
                  <a:srgbClr val="FFFFFF"/>
                </a:solidFill>
                <a:latin typeface="League Spartan"/>
              </a:rPr>
              <a:t>PROBLEM STATEMENT</a:t>
            </a:r>
          </a:p>
        </p:txBody>
      </p:sp>
      <p:sp>
        <p:nvSpPr>
          <p:cNvPr id="8" name="TextBox 8"/>
          <p:cNvSpPr txBox="1"/>
          <p:nvPr/>
        </p:nvSpPr>
        <p:spPr>
          <a:xfrm>
            <a:off x="-31531" y="2772518"/>
            <a:ext cx="9242709" cy="4631631"/>
          </a:xfrm>
          <a:prstGeom prst="rect">
            <a:avLst/>
          </a:prstGeom>
        </p:spPr>
        <p:txBody>
          <a:bodyPr lIns="0" tIns="0" rIns="0" bIns="0" rtlCol="0" anchor="t">
            <a:spAutoFit/>
          </a:bodyPr>
          <a:lstStyle/>
          <a:p>
            <a:pPr marL="305015" lvl="1" indent="-152507">
              <a:lnSpc>
                <a:spcPts val="2678"/>
              </a:lnSpc>
              <a:buFont typeface="Arial"/>
              <a:buChar char="•"/>
            </a:pPr>
            <a:r>
              <a:rPr lang="en-US" sz="1847" spc="92" dirty="0">
                <a:solidFill>
                  <a:srgbClr val="353535"/>
                </a:solidFill>
                <a:latin typeface="Roboto"/>
              </a:rPr>
              <a:t>Customers have been facing long trust issues on the food production companies about the healthy, quality, fresh, and nutritional food as they are unaware of the origin of the food products.</a:t>
            </a:r>
          </a:p>
          <a:p>
            <a:pPr>
              <a:lnSpc>
                <a:spcPts val="2678"/>
              </a:lnSpc>
            </a:pPr>
            <a:endParaRPr lang="en-US" sz="1847" spc="92" dirty="0">
              <a:solidFill>
                <a:srgbClr val="353535"/>
              </a:solidFill>
              <a:latin typeface="Roboto"/>
            </a:endParaRPr>
          </a:p>
          <a:p>
            <a:pPr marL="305015" lvl="1" indent="-152507">
              <a:lnSpc>
                <a:spcPts val="2678"/>
              </a:lnSpc>
              <a:buFont typeface="Arial"/>
              <a:buChar char="•"/>
            </a:pPr>
            <a:r>
              <a:rPr lang="en-US" sz="1847" spc="92" dirty="0">
                <a:solidFill>
                  <a:srgbClr val="353535"/>
                </a:solidFill>
                <a:latin typeface="Roboto"/>
              </a:rPr>
              <a:t>High dependency on other food production companies for growing fruits and vegetables</a:t>
            </a:r>
          </a:p>
          <a:p>
            <a:pPr>
              <a:lnSpc>
                <a:spcPts val="2678"/>
              </a:lnSpc>
            </a:pPr>
            <a:endParaRPr lang="en-US" sz="1847" spc="92" dirty="0">
              <a:solidFill>
                <a:srgbClr val="353535"/>
              </a:solidFill>
              <a:latin typeface="Roboto"/>
            </a:endParaRPr>
          </a:p>
          <a:p>
            <a:pPr>
              <a:lnSpc>
                <a:spcPts val="2678"/>
              </a:lnSpc>
            </a:pPr>
            <a:endParaRPr lang="en-US" sz="1847" spc="92" dirty="0">
              <a:solidFill>
                <a:srgbClr val="353535"/>
              </a:solidFill>
              <a:latin typeface="Roboto"/>
            </a:endParaRPr>
          </a:p>
          <a:p>
            <a:pPr>
              <a:lnSpc>
                <a:spcPts val="2678"/>
              </a:lnSpc>
            </a:pPr>
            <a:endParaRPr lang="en-US" sz="1847" spc="92" dirty="0">
              <a:solidFill>
                <a:srgbClr val="353535"/>
              </a:solidFill>
              <a:latin typeface="Roboto"/>
            </a:endParaRPr>
          </a:p>
          <a:p>
            <a:pPr>
              <a:lnSpc>
                <a:spcPts val="2678"/>
              </a:lnSpc>
            </a:pPr>
            <a:endParaRPr lang="en-US" sz="1847" spc="92" dirty="0">
              <a:solidFill>
                <a:srgbClr val="353535"/>
              </a:solidFill>
              <a:latin typeface="Roboto"/>
            </a:endParaRPr>
          </a:p>
          <a:p>
            <a:pPr>
              <a:lnSpc>
                <a:spcPts val="2678"/>
              </a:lnSpc>
            </a:pPr>
            <a:endParaRPr lang="en-US" sz="1847" spc="92" dirty="0">
              <a:solidFill>
                <a:srgbClr val="353535"/>
              </a:solidFill>
              <a:latin typeface="Roboto"/>
            </a:endParaRPr>
          </a:p>
          <a:p>
            <a:pPr>
              <a:lnSpc>
                <a:spcPts val="2678"/>
              </a:lnSpc>
            </a:pPr>
            <a:endParaRPr lang="en-US" sz="1847" spc="92" dirty="0">
              <a:solidFill>
                <a:srgbClr val="353535"/>
              </a:solidFill>
              <a:latin typeface="Roboto"/>
            </a:endParaRPr>
          </a:p>
          <a:p>
            <a:pPr>
              <a:lnSpc>
                <a:spcPts val="2678"/>
              </a:lnSpc>
            </a:pPr>
            <a:endParaRPr lang="en-US" sz="1847" spc="92" dirty="0">
              <a:solidFill>
                <a:srgbClr val="353535"/>
              </a:solidFill>
              <a:latin typeface="Roboto"/>
            </a:endParaRPr>
          </a:p>
          <a:p>
            <a:pPr>
              <a:lnSpc>
                <a:spcPts val="2678"/>
              </a:lnSpc>
            </a:pPr>
            <a:endParaRPr lang="en-US" sz="1847" spc="92" dirty="0">
              <a:solidFill>
                <a:srgbClr val="353535"/>
              </a:solidFill>
              <a:latin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4575887" y="2137484"/>
            <a:ext cx="601830" cy="975360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1"/>
            <a:ext cx="9753600" cy="2286000"/>
          </a:xfrm>
          <a:prstGeom prst="rect">
            <a:avLst/>
          </a:prstGeom>
        </p:spPr>
      </p:pic>
      <p:pic>
        <p:nvPicPr>
          <p:cNvPr id="4" name="Picture 4"/>
          <p:cNvPicPr>
            <a:picLocks noChangeAspect="1"/>
          </p:cNvPicPr>
          <p:nvPr/>
        </p:nvPicPr>
        <p:blipFill>
          <a:blip r:embed="rId6"/>
          <a:srcRect/>
          <a:stretch>
            <a:fillRect/>
          </a:stretch>
        </p:blipFill>
        <p:spPr>
          <a:xfrm>
            <a:off x="5337961" y="2992438"/>
            <a:ext cx="2452698" cy="2390865"/>
          </a:xfrm>
          <a:prstGeom prst="rect">
            <a:avLst/>
          </a:prstGeom>
        </p:spPr>
      </p:pic>
      <p:sp>
        <p:nvSpPr>
          <p:cNvPr id="6" name="TextBox 6"/>
          <p:cNvSpPr txBox="1"/>
          <p:nvPr/>
        </p:nvSpPr>
        <p:spPr>
          <a:xfrm>
            <a:off x="206805" y="7036594"/>
            <a:ext cx="3242944" cy="242888"/>
          </a:xfrm>
          <a:prstGeom prst="rect">
            <a:avLst/>
          </a:prstGeom>
        </p:spPr>
        <p:txBody>
          <a:bodyPr lIns="0" tIns="0" rIns="0" bIns="0" rtlCol="0" anchor="t">
            <a:spAutoFit/>
          </a:bodyPr>
          <a:lstStyle/>
          <a:p>
            <a:pPr>
              <a:lnSpc>
                <a:spcPts val="2039"/>
              </a:lnSpc>
            </a:pPr>
            <a:r>
              <a:rPr lang="en-US" sz="1406" spc="351">
                <a:solidFill>
                  <a:srgbClr val="353535"/>
                </a:solidFill>
                <a:latin typeface="League Spartan Bold"/>
              </a:rPr>
              <a:t>COOK FRESH</a:t>
            </a:r>
          </a:p>
        </p:txBody>
      </p:sp>
      <p:sp>
        <p:nvSpPr>
          <p:cNvPr id="8" name="TextBox 8"/>
          <p:cNvSpPr txBox="1"/>
          <p:nvPr/>
        </p:nvSpPr>
        <p:spPr>
          <a:xfrm>
            <a:off x="206805" y="1040244"/>
            <a:ext cx="5105400" cy="490764"/>
          </a:xfrm>
          <a:prstGeom prst="rect">
            <a:avLst/>
          </a:prstGeom>
        </p:spPr>
        <p:txBody>
          <a:bodyPr lIns="0" tIns="0" rIns="0" bIns="0" rtlCol="0" anchor="t">
            <a:spAutoFit/>
          </a:bodyPr>
          <a:lstStyle/>
          <a:p>
            <a:pPr>
              <a:lnSpc>
                <a:spcPts val="3896"/>
              </a:lnSpc>
            </a:pPr>
            <a:r>
              <a:rPr lang="en-US" sz="3219" spc="160">
                <a:solidFill>
                  <a:srgbClr val="FFFFFF"/>
                </a:solidFill>
                <a:latin typeface="League Spartan"/>
              </a:rPr>
              <a:t>WHO ARE THE USERS?</a:t>
            </a:r>
          </a:p>
        </p:txBody>
      </p:sp>
      <p:sp>
        <p:nvSpPr>
          <p:cNvPr id="9" name="TextBox 9"/>
          <p:cNvSpPr txBox="1"/>
          <p:nvPr/>
        </p:nvSpPr>
        <p:spPr>
          <a:xfrm>
            <a:off x="96095" y="2648683"/>
            <a:ext cx="9242709" cy="4749980"/>
          </a:xfrm>
          <a:prstGeom prst="rect">
            <a:avLst/>
          </a:prstGeom>
        </p:spPr>
        <p:txBody>
          <a:bodyPr lIns="0" tIns="0" rIns="0" bIns="0" rtlCol="0" anchor="t">
            <a:spAutoFit/>
          </a:bodyPr>
          <a:lstStyle/>
          <a:p>
            <a:pPr>
              <a:lnSpc>
                <a:spcPts val="2678"/>
              </a:lnSpc>
            </a:pPr>
            <a:r>
              <a:rPr lang="en-US" sz="1847" spc="92" dirty="0">
                <a:solidFill>
                  <a:srgbClr val="353535"/>
                </a:solidFill>
                <a:latin typeface="Roboto Bold"/>
              </a:rPr>
              <a:t>End Users</a:t>
            </a:r>
          </a:p>
          <a:p>
            <a:pPr marL="398865" lvl="1" indent="-199432">
              <a:lnSpc>
                <a:spcPts val="2678"/>
              </a:lnSpc>
              <a:buFont typeface="Arial"/>
              <a:buChar char="•"/>
            </a:pPr>
            <a:r>
              <a:rPr lang="en-US" sz="1847" spc="92" dirty="0">
                <a:solidFill>
                  <a:srgbClr val="353535"/>
                </a:solidFill>
                <a:latin typeface="Roboto"/>
              </a:rPr>
              <a:t>General public </a:t>
            </a:r>
          </a:p>
          <a:p>
            <a:pPr marL="398865" lvl="1" indent="-199432">
              <a:lnSpc>
                <a:spcPts val="2678"/>
              </a:lnSpc>
              <a:buFont typeface="Arial"/>
              <a:buChar char="•"/>
            </a:pPr>
            <a:r>
              <a:rPr lang="en-US" sz="1847" spc="92" dirty="0">
                <a:solidFill>
                  <a:srgbClr val="353535"/>
                </a:solidFill>
                <a:latin typeface="Roboto"/>
              </a:rPr>
              <a:t>Super marches</a:t>
            </a:r>
          </a:p>
          <a:p>
            <a:pPr marL="398865" lvl="1" indent="-199432">
              <a:lnSpc>
                <a:spcPts val="2678"/>
              </a:lnSpc>
              <a:buFont typeface="Arial"/>
              <a:buChar char="•"/>
            </a:pPr>
            <a:r>
              <a:rPr lang="en-US" sz="1847" spc="92" dirty="0">
                <a:solidFill>
                  <a:srgbClr val="353535"/>
                </a:solidFill>
                <a:latin typeface="Roboto"/>
              </a:rPr>
              <a:t>Local vendors</a:t>
            </a:r>
          </a:p>
          <a:p>
            <a:pPr marL="398865" lvl="1" indent="-199432">
              <a:lnSpc>
                <a:spcPts val="2678"/>
              </a:lnSpc>
              <a:buFont typeface="Arial"/>
              <a:buChar char="•"/>
            </a:pPr>
            <a:r>
              <a:rPr lang="en-US" sz="1847" spc="92" dirty="0">
                <a:solidFill>
                  <a:srgbClr val="353535"/>
                </a:solidFill>
                <a:latin typeface="Roboto"/>
              </a:rPr>
              <a:t>Food production companies</a:t>
            </a:r>
          </a:p>
          <a:p>
            <a:pPr>
              <a:lnSpc>
                <a:spcPts val="2678"/>
              </a:lnSpc>
            </a:pPr>
            <a:endParaRPr lang="en-US" sz="1847" spc="92" dirty="0">
              <a:solidFill>
                <a:srgbClr val="353535"/>
              </a:solidFill>
              <a:latin typeface="Roboto"/>
            </a:endParaRPr>
          </a:p>
          <a:p>
            <a:pPr>
              <a:lnSpc>
                <a:spcPts val="2678"/>
              </a:lnSpc>
            </a:pPr>
            <a:endParaRPr lang="en-US" sz="1847" spc="92" dirty="0">
              <a:solidFill>
                <a:srgbClr val="353535"/>
              </a:solidFill>
              <a:latin typeface="Roboto"/>
            </a:endParaRPr>
          </a:p>
          <a:p>
            <a:pPr>
              <a:lnSpc>
                <a:spcPts val="2678"/>
              </a:lnSpc>
            </a:pPr>
            <a:endParaRPr lang="en-US" sz="1847" spc="92" dirty="0">
              <a:solidFill>
                <a:srgbClr val="353535"/>
              </a:solidFill>
              <a:latin typeface="Roboto"/>
            </a:endParaRPr>
          </a:p>
          <a:p>
            <a:pPr>
              <a:lnSpc>
                <a:spcPts val="2678"/>
              </a:lnSpc>
            </a:pPr>
            <a:endParaRPr lang="en-US" sz="1847" spc="92" dirty="0">
              <a:solidFill>
                <a:srgbClr val="353535"/>
              </a:solidFill>
              <a:latin typeface="Roboto"/>
            </a:endParaRPr>
          </a:p>
          <a:p>
            <a:pPr>
              <a:lnSpc>
                <a:spcPts val="2678"/>
              </a:lnSpc>
            </a:pPr>
            <a:endParaRPr lang="en-US" sz="1847" spc="92" dirty="0">
              <a:solidFill>
                <a:srgbClr val="353535"/>
              </a:solidFill>
              <a:latin typeface="Roboto"/>
            </a:endParaRPr>
          </a:p>
          <a:p>
            <a:pPr>
              <a:lnSpc>
                <a:spcPts val="2678"/>
              </a:lnSpc>
            </a:pPr>
            <a:endParaRPr lang="en-US" sz="1847" spc="92" dirty="0">
              <a:solidFill>
                <a:srgbClr val="353535"/>
              </a:solidFill>
              <a:latin typeface="Roboto"/>
            </a:endParaRPr>
          </a:p>
          <a:p>
            <a:pPr>
              <a:lnSpc>
                <a:spcPts val="2678"/>
              </a:lnSpc>
            </a:pPr>
            <a:endParaRPr lang="en-US" sz="1847" spc="92" dirty="0">
              <a:solidFill>
                <a:srgbClr val="353535"/>
              </a:solidFill>
              <a:latin typeface="Roboto"/>
            </a:endParaRPr>
          </a:p>
          <a:p>
            <a:pPr>
              <a:lnSpc>
                <a:spcPts val="2678"/>
              </a:lnSpc>
            </a:pPr>
            <a:endParaRPr lang="en-US" sz="1847" spc="92" dirty="0">
              <a:solidFill>
                <a:srgbClr val="353535"/>
              </a:solidFill>
              <a:latin typeface="Roboto"/>
            </a:endParaRPr>
          </a:p>
          <a:p>
            <a:pPr>
              <a:lnSpc>
                <a:spcPts val="2678"/>
              </a:lnSpc>
            </a:pPr>
            <a:endParaRPr lang="en-US" sz="1847" spc="92" dirty="0">
              <a:solidFill>
                <a:srgbClr val="353535"/>
              </a:solidFill>
              <a:latin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4575887" y="2245590"/>
            <a:ext cx="601830" cy="975360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1"/>
            <a:ext cx="9753600" cy="2362200"/>
          </a:xfrm>
          <a:prstGeom prst="rect">
            <a:avLst/>
          </a:prstGeom>
        </p:spPr>
      </p:pic>
      <p:sp>
        <p:nvSpPr>
          <p:cNvPr id="4" name="TextBox 4"/>
          <p:cNvSpPr txBox="1"/>
          <p:nvPr/>
        </p:nvSpPr>
        <p:spPr>
          <a:xfrm>
            <a:off x="135327" y="2071497"/>
            <a:ext cx="9242709" cy="4749980"/>
          </a:xfrm>
          <a:prstGeom prst="rect">
            <a:avLst/>
          </a:prstGeom>
        </p:spPr>
        <p:txBody>
          <a:bodyPr lIns="0" tIns="0" rIns="0" bIns="0" rtlCol="0" anchor="t">
            <a:spAutoFit/>
          </a:bodyPr>
          <a:lstStyle/>
          <a:p>
            <a:pPr>
              <a:lnSpc>
                <a:spcPts val="2678"/>
              </a:lnSpc>
            </a:pPr>
            <a:endParaRPr/>
          </a:p>
          <a:p>
            <a:pPr>
              <a:lnSpc>
                <a:spcPts val="2678"/>
              </a:lnSpc>
            </a:pPr>
            <a:endParaRPr/>
          </a:p>
          <a:p>
            <a:pPr>
              <a:lnSpc>
                <a:spcPts val="2678"/>
              </a:lnSpc>
            </a:pPr>
            <a:r>
              <a:rPr lang="en-US" sz="1847" spc="92">
                <a:solidFill>
                  <a:srgbClr val="353535"/>
                </a:solidFill>
                <a:latin typeface="Roboto Bold"/>
              </a:rPr>
              <a:t>What does the customer need?</a:t>
            </a:r>
          </a:p>
          <a:p>
            <a:pPr marL="398865" lvl="1" indent="-199432">
              <a:lnSpc>
                <a:spcPts val="2678"/>
              </a:lnSpc>
              <a:buFont typeface="Arial"/>
              <a:buChar char="•"/>
            </a:pPr>
            <a:r>
              <a:rPr lang="en-US" sz="1847" spc="92">
                <a:solidFill>
                  <a:srgbClr val="353535"/>
                </a:solidFill>
                <a:latin typeface="Roboto"/>
              </a:rPr>
              <a:t>Hygienic food</a:t>
            </a:r>
          </a:p>
          <a:p>
            <a:pPr marL="398865" lvl="1" indent="-199432">
              <a:lnSpc>
                <a:spcPts val="2678"/>
              </a:lnSpc>
              <a:buFont typeface="Arial"/>
              <a:buChar char="•"/>
            </a:pPr>
            <a:r>
              <a:rPr lang="en-US" sz="1847" spc="92">
                <a:solidFill>
                  <a:srgbClr val="353535"/>
                </a:solidFill>
                <a:latin typeface="Roboto"/>
              </a:rPr>
              <a:t>Nutritious food</a:t>
            </a:r>
          </a:p>
          <a:p>
            <a:pPr marL="398865" lvl="1" indent="-199432">
              <a:lnSpc>
                <a:spcPts val="2678"/>
              </a:lnSpc>
              <a:buFont typeface="Arial"/>
              <a:buChar char="•"/>
            </a:pPr>
            <a:r>
              <a:rPr lang="en-US" sz="1847" spc="92">
                <a:solidFill>
                  <a:srgbClr val="353535"/>
                </a:solidFill>
                <a:latin typeface="Roboto"/>
              </a:rPr>
              <a:t>Quality products</a:t>
            </a:r>
          </a:p>
          <a:p>
            <a:pPr marL="398865" lvl="1" indent="-199432">
              <a:lnSpc>
                <a:spcPts val="2678"/>
              </a:lnSpc>
              <a:buFont typeface="Arial"/>
              <a:buChar char="•"/>
            </a:pPr>
            <a:r>
              <a:rPr lang="en-US" sz="1847" spc="92">
                <a:solidFill>
                  <a:srgbClr val="353535"/>
                </a:solidFill>
                <a:latin typeface="Roboto"/>
              </a:rPr>
              <a:t>Trust in food quality</a:t>
            </a:r>
          </a:p>
          <a:p>
            <a:pPr>
              <a:lnSpc>
                <a:spcPts val="2678"/>
              </a:lnSpc>
            </a:pPr>
            <a:endParaRPr lang="en-US" sz="1847" spc="92">
              <a:solidFill>
                <a:srgbClr val="353535"/>
              </a:solidFill>
              <a:latin typeface="Roboto"/>
            </a:endParaRPr>
          </a:p>
          <a:p>
            <a:pPr>
              <a:lnSpc>
                <a:spcPts val="2678"/>
              </a:lnSpc>
            </a:pPr>
            <a:endParaRPr lang="en-US" sz="1847" spc="92">
              <a:solidFill>
                <a:srgbClr val="353535"/>
              </a:solidFill>
              <a:latin typeface="Roboto"/>
            </a:endParaRPr>
          </a:p>
          <a:p>
            <a:pPr>
              <a:lnSpc>
                <a:spcPts val="2678"/>
              </a:lnSpc>
            </a:pPr>
            <a:endParaRPr lang="en-US" sz="1847" spc="92">
              <a:solidFill>
                <a:srgbClr val="353535"/>
              </a:solidFill>
              <a:latin typeface="Roboto"/>
            </a:endParaRPr>
          </a:p>
          <a:p>
            <a:pPr>
              <a:lnSpc>
                <a:spcPts val="2678"/>
              </a:lnSpc>
            </a:pPr>
            <a:endParaRPr lang="en-US" sz="1847" spc="92">
              <a:solidFill>
                <a:srgbClr val="353535"/>
              </a:solidFill>
              <a:latin typeface="Roboto"/>
            </a:endParaRPr>
          </a:p>
          <a:p>
            <a:pPr>
              <a:lnSpc>
                <a:spcPts val="2678"/>
              </a:lnSpc>
            </a:pPr>
            <a:endParaRPr lang="en-US" sz="1847" spc="92">
              <a:solidFill>
                <a:srgbClr val="353535"/>
              </a:solidFill>
              <a:latin typeface="Roboto"/>
            </a:endParaRPr>
          </a:p>
          <a:p>
            <a:pPr>
              <a:lnSpc>
                <a:spcPts val="2678"/>
              </a:lnSpc>
            </a:pPr>
            <a:endParaRPr lang="en-US" sz="1847" spc="92">
              <a:solidFill>
                <a:srgbClr val="353535"/>
              </a:solidFill>
              <a:latin typeface="Roboto"/>
            </a:endParaRPr>
          </a:p>
          <a:p>
            <a:pPr>
              <a:lnSpc>
                <a:spcPts val="2678"/>
              </a:lnSpc>
            </a:pPr>
            <a:endParaRPr lang="en-US" sz="1847" spc="92">
              <a:solidFill>
                <a:srgbClr val="353535"/>
              </a:solidFill>
              <a:latin typeface="Roboto"/>
            </a:endParaRPr>
          </a:p>
        </p:txBody>
      </p:sp>
      <p:pic>
        <p:nvPicPr>
          <p:cNvPr id="5" name="Picture 5"/>
          <p:cNvPicPr>
            <a:picLocks noChangeAspect="1"/>
          </p:cNvPicPr>
          <p:nvPr/>
        </p:nvPicPr>
        <p:blipFill>
          <a:blip r:embed="rId6"/>
          <a:srcRect/>
          <a:stretch>
            <a:fillRect/>
          </a:stretch>
        </p:blipFill>
        <p:spPr>
          <a:xfrm>
            <a:off x="6366794" y="2660245"/>
            <a:ext cx="2569081" cy="2616307"/>
          </a:xfrm>
          <a:prstGeom prst="rect">
            <a:avLst/>
          </a:prstGeom>
        </p:spPr>
      </p:pic>
      <p:sp>
        <p:nvSpPr>
          <p:cNvPr id="7" name="TextBox 7"/>
          <p:cNvSpPr txBox="1"/>
          <p:nvPr/>
        </p:nvSpPr>
        <p:spPr>
          <a:xfrm>
            <a:off x="255445" y="6985710"/>
            <a:ext cx="3242944" cy="242888"/>
          </a:xfrm>
          <a:prstGeom prst="rect">
            <a:avLst/>
          </a:prstGeom>
        </p:spPr>
        <p:txBody>
          <a:bodyPr lIns="0" tIns="0" rIns="0" bIns="0" rtlCol="0" anchor="t">
            <a:spAutoFit/>
          </a:bodyPr>
          <a:lstStyle/>
          <a:p>
            <a:pPr>
              <a:lnSpc>
                <a:spcPts val="2039"/>
              </a:lnSpc>
            </a:pPr>
            <a:r>
              <a:rPr lang="en-US" sz="1406" spc="351">
                <a:solidFill>
                  <a:srgbClr val="353535"/>
                </a:solidFill>
                <a:latin typeface="League Spartan Bold"/>
              </a:rPr>
              <a:t>COOK FRESH</a:t>
            </a:r>
          </a:p>
        </p:txBody>
      </p:sp>
      <p:sp>
        <p:nvSpPr>
          <p:cNvPr id="9" name="TextBox 9"/>
          <p:cNvSpPr txBox="1"/>
          <p:nvPr/>
        </p:nvSpPr>
        <p:spPr>
          <a:xfrm>
            <a:off x="244905" y="1040244"/>
            <a:ext cx="5105400" cy="490764"/>
          </a:xfrm>
          <a:prstGeom prst="rect">
            <a:avLst/>
          </a:prstGeom>
        </p:spPr>
        <p:txBody>
          <a:bodyPr lIns="0" tIns="0" rIns="0" bIns="0" rtlCol="0" anchor="t">
            <a:spAutoFit/>
          </a:bodyPr>
          <a:lstStyle/>
          <a:p>
            <a:pPr>
              <a:lnSpc>
                <a:spcPts val="3896"/>
              </a:lnSpc>
            </a:pPr>
            <a:r>
              <a:rPr lang="en-US" sz="3219" spc="160">
                <a:solidFill>
                  <a:srgbClr val="FFFFFF"/>
                </a:solidFill>
                <a:latin typeface="League Spartan"/>
              </a:rPr>
              <a:t>DEFINING THE NEED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4575887" y="2245590"/>
            <a:ext cx="601830" cy="975360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 y="14639"/>
            <a:ext cx="9753600" cy="2271361"/>
          </a:xfrm>
          <a:prstGeom prst="rect">
            <a:avLst/>
          </a:prstGeom>
        </p:spPr>
      </p:pic>
      <p:pic>
        <p:nvPicPr>
          <p:cNvPr id="4" name="Picture 4"/>
          <p:cNvPicPr>
            <a:picLocks noChangeAspect="1"/>
          </p:cNvPicPr>
          <p:nvPr/>
        </p:nvPicPr>
        <p:blipFill>
          <a:blip r:embed="rId6"/>
          <a:srcRect/>
          <a:stretch>
            <a:fillRect/>
          </a:stretch>
        </p:blipFill>
        <p:spPr>
          <a:xfrm>
            <a:off x="6253097" y="4891791"/>
            <a:ext cx="2398788" cy="1821580"/>
          </a:xfrm>
          <a:prstGeom prst="rect">
            <a:avLst/>
          </a:prstGeom>
        </p:spPr>
      </p:pic>
      <p:sp>
        <p:nvSpPr>
          <p:cNvPr id="6" name="TextBox 6"/>
          <p:cNvSpPr txBox="1"/>
          <p:nvPr/>
        </p:nvSpPr>
        <p:spPr>
          <a:xfrm>
            <a:off x="369390" y="6985710"/>
            <a:ext cx="3242944" cy="242888"/>
          </a:xfrm>
          <a:prstGeom prst="rect">
            <a:avLst/>
          </a:prstGeom>
        </p:spPr>
        <p:txBody>
          <a:bodyPr lIns="0" tIns="0" rIns="0" bIns="0" rtlCol="0" anchor="t">
            <a:spAutoFit/>
          </a:bodyPr>
          <a:lstStyle/>
          <a:p>
            <a:pPr>
              <a:lnSpc>
                <a:spcPts val="2039"/>
              </a:lnSpc>
            </a:pPr>
            <a:r>
              <a:rPr lang="en-US" sz="1406" spc="351">
                <a:solidFill>
                  <a:srgbClr val="353535"/>
                </a:solidFill>
                <a:latin typeface="League Spartan Bold"/>
              </a:rPr>
              <a:t>COOK FRESH</a:t>
            </a:r>
          </a:p>
        </p:txBody>
      </p:sp>
      <p:sp>
        <p:nvSpPr>
          <p:cNvPr id="8" name="TextBox 8"/>
          <p:cNvSpPr txBox="1"/>
          <p:nvPr/>
        </p:nvSpPr>
        <p:spPr>
          <a:xfrm>
            <a:off x="369390" y="981159"/>
            <a:ext cx="6307565" cy="490764"/>
          </a:xfrm>
          <a:prstGeom prst="rect">
            <a:avLst/>
          </a:prstGeom>
        </p:spPr>
        <p:txBody>
          <a:bodyPr lIns="0" tIns="0" rIns="0" bIns="0" rtlCol="0" anchor="t">
            <a:spAutoFit/>
          </a:bodyPr>
          <a:lstStyle/>
          <a:p>
            <a:pPr>
              <a:lnSpc>
                <a:spcPts val="3896"/>
              </a:lnSpc>
            </a:pPr>
            <a:r>
              <a:rPr lang="en-US" sz="3219" spc="160">
                <a:solidFill>
                  <a:srgbClr val="FFFFFF"/>
                </a:solidFill>
                <a:latin typeface="League Spartan"/>
              </a:rPr>
              <a:t>IDEATING THE SOLUTION</a:t>
            </a:r>
          </a:p>
        </p:txBody>
      </p:sp>
      <p:sp>
        <p:nvSpPr>
          <p:cNvPr id="9" name="TextBox 9"/>
          <p:cNvSpPr txBox="1"/>
          <p:nvPr/>
        </p:nvSpPr>
        <p:spPr>
          <a:xfrm>
            <a:off x="495300" y="2870978"/>
            <a:ext cx="8385269" cy="2563173"/>
          </a:xfrm>
          <a:prstGeom prst="rect">
            <a:avLst/>
          </a:prstGeom>
        </p:spPr>
        <p:txBody>
          <a:bodyPr lIns="0" tIns="0" rIns="0" bIns="0" rtlCol="0" anchor="t">
            <a:spAutoFit/>
          </a:bodyPr>
          <a:lstStyle/>
          <a:p>
            <a:pPr marL="331877" lvl="1" indent="-165939" algn="just">
              <a:lnSpc>
                <a:spcPts val="2914"/>
              </a:lnSpc>
              <a:buFont typeface="Arial"/>
              <a:buChar char="•"/>
            </a:pPr>
            <a:r>
              <a:rPr lang="en-US" sz="2010" spc="100" dirty="0">
                <a:solidFill>
                  <a:srgbClr val="353535"/>
                </a:solidFill>
                <a:latin typeface="Roboto"/>
              </a:rPr>
              <a:t>With the days passing by, we developed our idea of growing food at Greenhouse farmlands in an organic and sustainable way.</a:t>
            </a:r>
          </a:p>
          <a:p>
            <a:pPr algn="just">
              <a:lnSpc>
                <a:spcPts val="2914"/>
              </a:lnSpc>
            </a:pPr>
            <a:endParaRPr lang="en-US" sz="2010" spc="100" dirty="0">
              <a:solidFill>
                <a:srgbClr val="353535"/>
              </a:solidFill>
              <a:latin typeface="Roboto"/>
            </a:endParaRPr>
          </a:p>
          <a:p>
            <a:pPr marL="331877" lvl="1" indent="-165939" algn="just">
              <a:lnSpc>
                <a:spcPts val="2914"/>
              </a:lnSpc>
              <a:buFont typeface="Arial"/>
              <a:buChar char="•"/>
            </a:pPr>
            <a:r>
              <a:rPr lang="en-US" sz="2010" spc="100" dirty="0">
                <a:solidFill>
                  <a:srgbClr val="353535"/>
                </a:solidFill>
                <a:latin typeface="Roboto"/>
              </a:rPr>
              <a:t>We have developed our food production business and thus came up with the very cool idea of selling the Food Baskets, Meal-kits.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394733" y="26276"/>
            <a:ext cx="3570476" cy="7508486"/>
            <a:chOff x="0" y="0"/>
            <a:chExt cx="4760635" cy="10112914"/>
          </a:xfrm>
        </p:grpSpPr>
        <p:pic>
          <p:nvPicPr>
            <p:cNvPr id="3" name="Picture 3"/>
            <p:cNvPicPr>
              <a:picLocks noChangeAspect="1"/>
            </p:cNvPicPr>
            <p:nvPr/>
          </p:nvPicPr>
          <p:blipFill>
            <a:blip r:embed="rId2"/>
            <a:srcRect l="34308" r="34308"/>
            <a:stretch>
              <a:fillRect/>
            </a:stretch>
          </p:blipFill>
          <p:spPr>
            <a:xfrm>
              <a:off x="0" y="0"/>
              <a:ext cx="4760635" cy="10112914"/>
            </a:xfrm>
            <a:prstGeom prst="rect">
              <a:avLst/>
            </a:prstGeom>
          </p:spPr>
        </p:pic>
      </p:gr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4681689" y="2061036"/>
            <a:ext cx="601830" cy="9965209"/>
          </a:xfrm>
          <a:prstGeom prst="rect">
            <a:avLst/>
          </a:prstGeom>
        </p:spPr>
      </p:pic>
      <p:sp>
        <p:nvSpPr>
          <p:cNvPr id="6" name="TextBox 6"/>
          <p:cNvSpPr txBox="1"/>
          <p:nvPr/>
        </p:nvSpPr>
        <p:spPr>
          <a:xfrm>
            <a:off x="242101" y="6948146"/>
            <a:ext cx="3242944" cy="242888"/>
          </a:xfrm>
          <a:prstGeom prst="rect">
            <a:avLst/>
          </a:prstGeom>
        </p:spPr>
        <p:txBody>
          <a:bodyPr lIns="0" tIns="0" rIns="0" bIns="0" rtlCol="0" anchor="t">
            <a:spAutoFit/>
          </a:bodyPr>
          <a:lstStyle/>
          <a:p>
            <a:pPr>
              <a:lnSpc>
                <a:spcPts val="2039"/>
              </a:lnSpc>
            </a:pPr>
            <a:r>
              <a:rPr lang="en-US" sz="1406" spc="351">
                <a:solidFill>
                  <a:srgbClr val="353535"/>
                </a:solidFill>
                <a:latin typeface="League Spartan Bold"/>
              </a:rPr>
              <a:t>COOK FRESH</a:t>
            </a:r>
          </a:p>
        </p:txBody>
      </p:sp>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 y="514350"/>
            <a:ext cx="6384363" cy="1853797"/>
          </a:xfrm>
          <a:prstGeom prst="rect">
            <a:avLst/>
          </a:prstGeom>
        </p:spPr>
      </p:pic>
      <p:sp>
        <p:nvSpPr>
          <p:cNvPr id="9" name="TextBox 9"/>
          <p:cNvSpPr txBox="1"/>
          <p:nvPr/>
        </p:nvSpPr>
        <p:spPr>
          <a:xfrm>
            <a:off x="186057" y="818136"/>
            <a:ext cx="7078158" cy="1246226"/>
          </a:xfrm>
          <a:prstGeom prst="rect">
            <a:avLst/>
          </a:prstGeom>
        </p:spPr>
        <p:txBody>
          <a:bodyPr lIns="0" tIns="0" rIns="0" bIns="0" rtlCol="0" anchor="t">
            <a:spAutoFit/>
          </a:bodyPr>
          <a:lstStyle/>
          <a:p>
            <a:pPr>
              <a:lnSpc>
                <a:spcPts val="3291"/>
              </a:lnSpc>
            </a:pPr>
            <a:r>
              <a:rPr lang="en-US" sz="2720" spc="136">
                <a:solidFill>
                  <a:srgbClr val="FFFFFF"/>
                </a:solidFill>
                <a:latin typeface="League Spartan"/>
              </a:rPr>
              <a:t>WHAT IS OUR MAIN PROJECT? </a:t>
            </a:r>
            <a:r>
              <a:rPr lang="en-US" sz="2720" spc="136">
                <a:solidFill>
                  <a:srgbClr val="545454"/>
                </a:solidFill>
                <a:latin typeface="League Spartan"/>
              </a:rPr>
              <a:t>ORGANIC GREENHOUSE AND PRODUCTION WAREHOUSE</a:t>
            </a:r>
          </a:p>
        </p:txBody>
      </p:sp>
      <p:sp>
        <p:nvSpPr>
          <p:cNvPr id="10" name="TextBox 10"/>
          <p:cNvSpPr txBox="1"/>
          <p:nvPr/>
        </p:nvSpPr>
        <p:spPr>
          <a:xfrm>
            <a:off x="242101" y="2382605"/>
            <a:ext cx="5716365" cy="4236296"/>
          </a:xfrm>
          <a:prstGeom prst="rect">
            <a:avLst/>
          </a:prstGeom>
        </p:spPr>
        <p:txBody>
          <a:bodyPr lIns="0" tIns="0" rIns="0" bIns="0" rtlCol="0" anchor="t">
            <a:spAutoFit/>
          </a:bodyPr>
          <a:lstStyle/>
          <a:p>
            <a:pPr marL="299761" lvl="1" indent="-149881">
              <a:lnSpc>
                <a:spcPts val="2632"/>
              </a:lnSpc>
              <a:buFont typeface="Arial"/>
              <a:buChar char="•"/>
            </a:pPr>
            <a:r>
              <a:rPr lang="en-US" sz="1815" spc="90" dirty="0">
                <a:solidFill>
                  <a:srgbClr val="353535"/>
                </a:solidFill>
                <a:latin typeface="Roboto"/>
              </a:rPr>
              <a:t>We had this revolutionary plan of growing food in an organic greenhouse to support the production warehouse. </a:t>
            </a:r>
          </a:p>
          <a:p>
            <a:pPr marL="299761" lvl="1" indent="-149881">
              <a:lnSpc>
                <a:spcPts val="2632"/>
              </a:lnSpc>
              <a:buFont typeface="Arial"/>
              <a:buChar char="•"/>
            </a:pPr>
            <a:r>
              <a:rPr lang="en-US" sz="1815" spc="90" dirty="0">
                <a:solidFill>
                  <a:srgbClr val="353535"/>
                </a:solidFill>
                <a:latin typeface="Roboto"/>
              </a:rPr>
              <a:t>By laying the foundations on our vision and objectives we created an advanced and modern Organic Greenhouse and Production Warehouse in the heart of Montreal.</a:t>
            </a:r>
          </a:p>
          <a:p>
            <a:pPr marL="299761" lvl="1" indent="-149881">
              <a:lnSpc>
                <a:spcPts val="2632"/>
              </a:lnSpc>
              <a:buFont typeface="Arial"/>
              <a:buChar char="•"/>
            </a:pPr>
            <a:r>
              <a:rPr lang="en-US" sz="1815" spc="90" dirty="0">
                <a:solidFill>
                  <a:srgbClr val="353535"/>
                </a:solidFill>
                <a:latin typeface="Roboto"/>
              </a:rPr>
              <a:t>We funded the Greenhouse (renting the space) with the support of the Government and recreating the existing industry space with the support of local Farmers.</a:t>
            </a:r>
          </a:p>
          <a:p>
            <a:pPr marL="299761" lvl="1" indent="-149881">
              <a:lnSpc>
                <a:spcPts val="2632"/>
              </a:lnSpc>
              <a:buFont typeface="Arial"/>
              <a:buChar char="•"/>
            </a:pPr>
            <a:r>
              <a:rPr lang="en-US" sz="1815" spc="90" dirty="0">
                <a:solidFill>
                  <a:srgbClr val="353535"/>
                </a:solidFill>
                <a:latin typeface="Roboto"/>
              </a:rPr>
              <a:t>Our main goal is to grow and sell organic and sustainable products.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4"/>
        </a:solidFill>
        <a:effectLst/>
      </p:bgPr>
    </p:bg>
    <p:spTree>
      <p:nvGrpSpPr>
        <p:cNvPr id="1" name=""/>
        <p:cNvGrpSpPr/>
        <p:nvPr/>
      </p:nvGrpSpPr>
      <p:grpSpPr>
        <a:xfrm>
          <a:off x="0" y="0"/>
          <a:ext cx="0" cy="0"/>
          <a:chOff x="0" y="0"/>
          <a:chExt cx="0" cy="0"/>
        </a:xfrm>
      </p:grpSpPr>
      <p:grpSp>
        <p:nvGrpSpPr>
          <p:cNvPr id="2" name="Group 2"/>
          <p:cNvGrpSpPr/>
          <p:nvPr/>
        </p:nvGrpSpPr>
        <p:grpSpPr>
          <a:xfrm>
            <a:off x="181930" y="959310"/>
            <a:ext cx="9571670" cy="1771596"/>
            <a:chOff x="0" y="0"/>
            <a:chExt cx="8553400" cy="1583127"/>
          </a:xfrm>
        </p:grpSpPr>
        <p:sp>
          <p:nvSpPr>
            <p:cNvPr id="3" name="Freeform 3"/>
            <p:cNvSpPr/>
            <p:nvPr/>
          </p:nvSpPr>
          <p:spPr>
            <a:xfrm>
              <a:off x="0" y="0"/>
              <a:ext cx="8553400" cy="1583127"/>
            </a:xfrm>
            <a:custGeom>
              <a:avLst/>
              <a:gdLst/>
              <a:ahLst/>
              <a:cxnLst/>
              <a:rect l="l" t="t" r="r" b="b"/>
              <a:pathLst>
                <a:path w="8553400" h="1583127">
                  <a:moveTo>
                    <a:pt x="8428940" y="59690"/>
                  </a:moveTo>
                  <a:cubicBezTo>
                    <a:pt x="8464500" y="59690"/>
                    <a:pt x="8493710" y="88900"/>
                    <a:pt x="8493710" y="124460"/>
                  </a:cubicBezTo>
                  <a:lnTo>
                    <a:pt x="8493710" y="1458667"/>
                  </a:lnTo>
                  <a:cubicBezTo>
                    <a:pt x="8493710" y="1494227"/>
                    <a:pt x="8464500" y="1523437"/>
                    <a:pt x="8428940" y="1523437"/>
                  </a:cubicBezTo>
                  <a:lnTo>
                    <a:pt x="124460" y="1523437"/>
                  </a:lnTo>
                  <a:cubicBezTo>
                    <a:pt x="88900" y="1523437"/>
                    <a:pt x="59690" y="1494227"/>
                    <a:pt x="59690" y="1458667"/>
                  </a:cubicBezTo>
                  <a:lnTo>
                    <a:pt x="59690" y="124460"/>
                  </a:lnTo>
                  <a:cubicBezTo>
                    <a:pt x="59690" y="88900"/>
                    <a:pt x="88900" y="59690"/>
                    <a:pt x="124460" y="59690"/>
                  </a:cubicBezTo>
                  <a:lnTo>
                    <a:pt x="8428940" y="59690"/>
                  </a:lnTo>
                  <a:moveTo>
                    <a:pt x="8428940" y="0"/>
                  </a:moveTo>
                  <a:lnTo>
                    <a:pt x="124460" y="0"/>
                  </a:lnTo>
                  <a:cubicBezTo>
                    <a:pt x="55880" y="0"/>
                    <a:pt x="0" y="55880"/>
                    <a:pt x="0" y="124460"/>
                  </a:cubicBezTo>
                  <a:lnTo>
                    <a:pt x="0" y="1458667"/>
                  </a:lnTo>
                  <a:cubicBezTo>
                    <a:pt x="0" y="1527247"/>
                    <a:pt x="55880" y="1583127"/>
                    <a:pt x="124460" y="1583127"/>
                  </a:cubicBezTo>
                  <a:lnTo>
                    <a:pt x="8428941" y="1583127"/>
                  </a:lnTo>
                  <a:cubicBezTo>
                    <a:pt x="8497520" y="1583127"/>
                    <a:pt x="8553400" y="1527247"/>
                    <a:pt x="8553400" y="1458667"/>
                  </a:cubicBezTo>
                  <a:lnTo>
                    <a:pt x="8553400" y="124460"/>
                  </a:lnTo>
                  <a:cubicBezTo>
                    <a:pt x="8553400" y="55880"/>
                    <a:pt x="8497520" y="0"/>
                    <a:pt x="8428940" y="0"/>
                  </a:cubicBezTo>
                  <a:close/>
                </a:path>
              </a:pathLst>
            </a:custGeom>
            <a:solidFill>
              <a:srgbClr val="000000"/>
            </a:solidFill>
          </p:spPr>
        </p:sp>
      </p:grpSp>
      <p:grpSp>
        <p:nvGrpSpPr>
          <p:cNvPr id="4" name="Group 4"/>
          <p:cNvGrpSpPr/>
          <p:nvPr/>
        </p:nvGrpSpPr>
        <p:grpSpPr>
          <a:xfrm>
            <a:off x="181930" y="2730906"/>
            <a:ext cx="4983649" cy="1418301"/>
            <a:chOff x="0" y="0"/>
            <a:chExt cx="6725059" cy="1913890"/>
          </a:xfrm>
        </p:grpSpPr>
        <p:sp>
          <p:nvSpPr>
            <p:cNvPr id="5" name="Freeform 5"/>
            <p:cNvSpPr/>
            <p:nvPr/>
          </p:nvSpPr>
          <p:spPr>
            <a:xfrm>
              <a:off x="0" y="0"/>
              <a:ext cx="6725059" cy="1913890"/>
            </a:xfrm>
            <a:custGeom>
              <a:avLst/>
              <a:gdLst/>
              <a:ahLst/>
              <a:cxnLst/>
              <a:rect l="l" t="t" r="r" b="b"/>
              <a:pathLst>
                <a:path w="6725059" h="1913890">
                  <a:moveTo>
                    <a:pt x="6600599" y="59690"/>
                  </a:moveTo>
                  <a:cubicBezTo>
                    <a:pt x="6636159" y="59690"/>
                    <a:pt x="6665368" y="88900"/>
                    <a:pt x="6665368" y="124460"/>
                  </a:cubicBezTo>
                  <a:lnTo>
                    <a:pt x="6665368" y="1789430"/>
                  </a:lnTo>
                  <a:cubicBezTo>
                    <a:pt x="6665368" y="1824990"/>
                    <a:pt x="6636159" y="1854200"/>
                    <a:pt x="6600599" y="1854200"/>
                  </a:cubicBezTo>
                  <a:lnTo>
                    <a:pt x="124460" y="1854200"/>
                  </a:lnTo>
                  <a:cubicBezTo>
                    <a:pt x="88900" y="1854200"/>
                    <a:pt x="59690" y="1824990"/>
                    <a:pt x="59690" y="1789430"/>
                  </a:cubicBezTo>
                  <a:lnTo>
                    <a:pt x="59690" y="124460"/>
                  </a:lnTo>
                  <a:cubicBezTo>
                    <a:pt x="59690" y="88900"/>
                    <a:pt x="88900" y="59690"/>
                    <a:pt x="124460" y="59690"/>
                  </a:cubicBezTo>
                  <a:lnTo>
                    <a:pt x="6600599" y="59690"/>
                  </a:lnTo>
                  <a:moveTo>
                    <a:pt x="6600599" y="0"/>
                  </a:moveTo>
                  <a:lnTo>
                    <a:pt x="124460" y="0"/>
                  </a:lnTo>
                  <a:cubicBezTo>
                    <a:pt x="55880" y="0"/>
                    <a:pt x="0" y="55880"/>
                    <a:pt x="0" y="124460"/>
                  </a:cubicBezTo>
                  <a:lnTo>
                    <a:pt x="0" y="1789430"/>
                  </a:lnTo>
                  <a:cubicBezTo>
                    <a:pt x="0" y="1858010"/>
                    <a:pt x="55880" y="1913890"/>
                    <a:pt x="124460" y="1913890"/>
                  </a:cubicBezTo>
                  <a:lnTo>
                    <a:pt x="6600599" y="1913890"/>
                  </a:lnTo>
                  <a:cubicBezTo>
                    <a:pt x="6669179" y="1913890"/>
                    <a:pt x="6725059" y="1858010"/>
                    <a:pt x="6725059" y="1789430"/>
                  </a:cubicBezTo>
                  <a:lnTo>
                    <a:pt x="6725059" y="124460"/>
                  </a:lnTo>
                  <a:cubicBezTo>
                    <a:pt x="6725059" y="55880"/>
                    <a:pt x="6669179" y="0"/>
                    <a:pt x="6600599" y="0"/>
                  </a:cubicBezTo>
                  <a:close/>
                </a:path>
              </a:pathLst>
            </a:custGeom>
            <a:solidFill>
              <a:srgbClr val="000000"/>
            </a:solidFill>
          </p:spPr>
        </p:sp>
      </p:grpSp>
      <p:grpSp>
        <p:nvGrpSpPr>
          <p:cNvPr id="6" name="Group 6"/>
          <p:cNvGrpSpPr/>
          <p:nvPr/>
        </p:nvGrpSpPr>
        <p:grpSpPr>
          <a:xfrm>
            <a:off x="5165580" y="2730906"/>
            <a:ext cx="4588020" cy="1418301"/>
            <a:chOff x="0" y="0"/>
            <a:chExt cx="6191188" cy="1913890"/>
          </a:xfrm>
        </p:grpSpPr>
        <p:sp>
          <p:nvSpPr>
            <p:cNvPr id="7" name="Freeform 7"/>
            <p:cNvSpPr/>
            <p:nvPr/>
          </p:nvSpPr>
          <p:spPr>
            <a:xfrm>
              <a:off x="0" y="0"/>
              <a:ext cx="6191188" cy="1913890"/>
            </a:xfrm>
            <a:custGeom>
              <a:avLst/>
              <a:gdLst/>
              <a:ahLst/>
              <a:cxnLst/>
              <a:rect l="l" t="t" r="r" b="b"/>
              <a:pathLst>
                <a:path w="6191188" h="1913890">
                  <a:moveTo>
                    <a:pt x="6066728" y="59690"/>
                  </a:moveTo>
                  <a:cubicBezTo>
                    <a:pt x="6102288" y="59690"/>
                    <a:pt x="6131498" y="88900"/>
                    <a:pt x="6131498" y="124460"/>
                  </a:cubicBezTo>
                  <a:lnTo>
                    <a:pt x="6131498" y="1789430"/>
                  </a:lnTo>
                  <a:cubicBezTo>
                    <a:pt x="6131498" y="1824990"/>
                    <a:pt x="6102288" y="1854200"/>
                    <a:pt x="6066728" y="1854200"/>
                  </a:cubicBezTo>
                  <a:lnTo>
                    <a:pt x="124460" y="1854200"/>
                  </a:lnTo>
                  <a:cubicBezTo>
                    <a:pt x="88900" y="1854200"/>
                    <a:pt x="59690" y="1824990"/>
                    <a:pt x="59690" y="1789430"/>
                  </a:cubicBezTo>
                  <a:lnTo>
                    <a:pt x="59690" y="124460"/>
                  </a:lnTo>
                  <a:cubicBezTo>
                    <a:pt x="59690" y="88900"/>
                    <a:pt x="88900" y="59690"/>
                    <a:pt x="124460" y="59690"/>
                  </a:cubicBezTo>
                  <a:lnTo>
                    <a:pt x="6066728" y="59690"/>
                  </a:lnTo>
                  <a:moveTo>
                    <a:pt x="6066728" y="0"/>
                  </a:moveTo>
                  <a:lnTo>
                    <a:pt x="124460" y="0"/>
                  </a:lnTo>
                  <a:cubicBezTo>
                    <a:pt x="55880" y="0"/>
                    <a:pt x="0" y="55880"/>
                    <a:pt x="0" y="124460"/>
                  </a:cubicBezTo>
                  <a:lnTo>
                    <a:pt x="0" y="1789430"/>
                  </a:lnTo>
                  <a:cubicBezTo>
                    <a:pt x="0" y="1858010"/>
                    <a:pt x="55880" y="1913890"/>
                    <a:pt x="124460" y="1913890"/>
                  </a:cubicBezTo>
                  <a:lnTo>
                    <a:pt x="6066728" y="1913890"/>
                  </a:lnTo>
                  <a:cubicBezTo>
                    <a:pt x="6135308" y="1913890"/>
                    <a:pt x="6191188" y="1858010"/>
                    <a:pt x="6191188" y="1789430"/>
                  </a:cubicBezTo>
                  <a:lnTo>
                    <a:pt x="6191188" y="124460"/>
                  </a:lnTo>
                  <a:cubicBezTo>
                    <a:pt x="6191188" y="55880"/>
                    <a:pt x="6135308" y="0"/>
                    <a:pt x="6066728" y="0"/>
                  </a:cubicBezTo>
                  <a:close/>
                </a:path>
              </a:pathLst>
            </a:custGeom>
            <a:solidFill>
              <a:srgbClr val="000000"/>
            </a:solidFill>
          </p:spPr>
        </p:sp>
      </p:grpSp>
      <p:grpSp>
        <p:nvGrpSpPr>
          <p:cNvPr id="8" name="Group 8"/>
          <p:cNvGrpSpPr/>
          <p:nvPr/>
        </p:nvGrpSpPr>
        <p:grpSpPr>
          <a:xfrm>
            <a:off x="181930" y="4149207"/>
            <a:ext cx="4588020" cy="1418301"/>
            <a:chOff x="0" y="0"/>
            <a:chExt cx="6191188" cy="1913890"/>
          </a:xfrm>
        </p:grpSpPr>
        <p:sp>
          <p:nvSpPr>
            <p:cNvPr id="9" name="Freeform 9"/>
            <p:cNvSpPr/>
            <p:nvPr/>
          </p:nvSpPr>
          <p:spPr>
            <a:xfrm>
              <a:off x="0" y="0"/>
              <a:ext cx="6191188" cy="1913890"/>
            </a:xfrm>
            <a:custGeom>
              <a:avLst/>
              <a:gdLst/>
              <a:ahLst/>
              <a:cxnLst/>
              <a:rect l="l" t="t" r="r" b="b"/>
              <a:pathLst>
                <a:path w="6191188" h="1913890">
                  <a:moveTo>
                    <a:pt x="6066728" y="59690"/>
                  </a:moveTo>
                  <a:cubicBezTo>
                    <a:pt x="6102288" y="59690"/>
                    <a:pt x="6131498" y="88900"/>
                    <a:pt x="6131498" y="124460"/>
                  </a:cubicBezTo>
                  <a:lnTo>
                    <a:pt x="6131498" y="1789430"/>
                  </a:lnTo>
                  <a:cubicBezTo>
                    <a:pt x="6131498" y="1824990"/>
                    <a:pt x="6102288" y="1854200"/>
                    <a:pt x="6066728" y="1854200"/>
                  </a:cubicBezTo>
                  <a:lnTo>
                    <a:pt x="124460" y="1854200"/>
                  </a:lnTo>
                  <a:cubicBezTo>
                    <a:pt x="88900" y="1854200"/>
                    <a:pt x="59690" y="1824990"/>
                    <a:pt x="59690" y="1789430"/>
                  </a:cubicBezTo>
                  <a:lnTo>
                    <a:pt x="59690" y="124460"/>
                  </a:lnTo>
                  <a:cubicBezTo>
                    <a:pt x="59690" y="88900"/>
                    <a:pt x="88900" y="59690"/>
                    <a:pt x="124460" y="59690"/>
                  </a:cubicBezTo>
                  <a:lnTo>
                    <a:pt x="6066728" y="59690"/>
                  </a:lnTo>
                  <a:moveTo>
                    <a:pt x="6066728" y="0"/>
                  </a:moveTo>
                  <a:lnTo>
                    <a:pt x="124460" y="0"/>
                  </a:lnTo>
                  <a:cubicBezTo>
                    <a:pt x="55880" y="0"/>
                    <a:pt x="0" y="55880"/>
                    <a:pt x="0" y="124460"/>
                  </a:cubicBezTo>
                  <a:lnTo>
                    <a:pt x="0" y="1789430"/>
                  </a:lnTo>
                  <a:cubicBezTo>
                    <a:pt x="0" y="1858010"/>
                    <a:pt x="55880" y="1913890"/>
                    <a:pt x="124460" y="1913890"/>
                  </a:cubicBezTo>
                  <a:lnTo>
                    <a:pt x="6066728" y="1913890"/>
                  </a:lnTo>
                  <a:cubicBezTo>
                    <a:pt x="6135308" y="1913890"/>
                    <a:pt x="6191188" y="1858010"/>
                    <a:pt x="6191188" y="1789430"/>
                  </a:cubicBezTo>
                  <a:lnTo>
                    <a:pt x="6191188" y="124460"/>
                  </a:lnTo>
                  <a:cubicBezTo>
                    <a:pt x="6191188" y="55880"/>
                    <a:pt x="6135308" y="0"/>
                    <a:pt x="6066728" y="0"/>
                  </a:cubicBezTo>
                  <a:close/>
                </a:path>
              </a:pathLst>
            </a:custGeom>
            <a:solidFill>
              <a:srgbClr val="000000"/>
            </a:solidFill>
          </p:spPr>
        </p:sp>
      </p:grpSp>
      <p:grpSp>
        <p:nvGrpSpPr>
          <p:cNvPr id="10" name="Group 10"/>
          <p:cNvGrpSpPr/>
          <p:nvPr/>
        </p:nvGrpSpPr>
        <p:grpSpPr>
          <a:xfrm>
            <a:off x="4769951" y="4149207"/>
            <a:ext cx="4983649" cy="1418301"/>
            <a:chOff x="0" y="0"/>
            <a:chExt cx="6725059" cy="1913890"/>
          </a:xfrm>
        </p:grpSpPr>
        <p:sp>
          <p:nvSpPr>
            <p:cNvPr id="11" name="Freeform 11"/>
            <p:cNvSpPr/>
            <p:nvPr/>
          </p:nvSpPr>
          <p:spPr>
            <a:xfrm>
              <a:off x="0" y="0"/>
              <a:ext cx="6725059" cy="1913890"/>
            </a:xfrm>
            <a:custGeom>
              <a:avLst/>
              <a:gdLst/>
              <a:ahLst/>
              <a:cxnLst/>
              <a:rect l="l" t="t" r="r" b="b"/>
              <a:pathLst>
                <a:path w="6725059" h="1913890">
                  <a:moveTo>
                    <a:pt x="6600599" y="59690"/>
                  </a:moveTo>
                  <a:cubicBezTo>
                    <a:pt x="6636159" y="59690"/>
                    <a:pt x="6665368" y="88900"/>
                    <a:pt x="6665368" y="124460"/>
                  </a:cubicBezTo>
                  <a:lnTo>
                    <a:pt x="6665368" y="1789430"/>
                  </a:lnTo>
                  <a:cubicBezTo>
                    <a:pt x="6665368" y="1824990"/>
                    <a:pt x="6636159" y="1854200"/>
                    <a:pt x="6600599" y="1854200"/>
                  </a:cubicBezTo>
                  <a:lnTo>
                    <a:pt x="124460" y="1854200"/>
                  </a:lnTo>
                  <a:cubicBezTo>
                    <a:pt x="88900" y="1854200"/>
                    <a:pt x="59690" y="1824990"/>
                    <a:pt x="59690" y="1789430"/>
                  </a:cubicBezTo>
                  <a:lnTo>
                    <a:pt x="59690" y="124460"/>
                  </a:lnTo>
                  <a:cubicBezTo>
                    <a:pt x="59690" y="88900"/>
                    <a:pt x="88900" y="59690"/>
                    <a:pt x="124460" y="59690"/>
                  </a:cubicBezTo>
                  <a:lnTo>
                    <a:pt x="6600599" y="59690"/>
                  </a:lnTo>
                  <a:moveTo>
                    <a:pt x="6600599" y="0"/>
                  </a:moveTo>
                  <a:lnTo>
                    <a:pt x="124460" y="0"/>
                  </a:lnTo>
                  <a:cubicBezTo>
                    <a:pt x="55880" y="0"/>
                    <a:pt x="0" y="55880"/>
                    <a:pt x="0" y="124460"/>
                  </a:cubicBezTo>
                  <a:lnTo>
                    <a:pt x="0" y="1789430"/>
                  </a:lnTo>
                  <a:cubicBezTo>
                    <a:pt x="0" y="1858010"/>
                    <a:pt x="55880" y="1913890"/>
                    <a:pt x="124460" y="1913890"/>
                  </a:cubicBezTo>
                  <a:lnTo>
                    <a:pt x="6600599" y="1913890"/>
                  </a:lnTo>
                  <a:cubicBezTo>
                    <a:pt x="6669179" y="1913890"/>
                    <a:pt x="6725059" y="1858010"/>
                    <a:pt x="6725059" y="1789430"/>
                  </a:cubicBezTo>
                  <a:lnTo>
                    <a:pt x="6725059" y="124460"/>
                  </a:lnTo>
                  <a:cubicBezTo>
                    <a:pt x="6725059" y="55880"/>
                    <a:pt x="6669179" y="0"/>
                    <a:pt x="6600599" y="0"/>
                  </a:cubicBezTo>
                  <a:close/>
                </a:path>
              </a:pathLst>
            </a:custGeom>
            <a:solidFill>
              <a:srgbClr val="000000"/>
            </a:solidFill>
          </p:spPr>
        </p:sp>
      </p:grpSp>
      <p:grpSp>
        <p:nvGrpSpPr>
          <p:cNvPr id="12" name="Group 12"/>
          <p:cNvGrpSpPr/>
          <p:nvPr/>
        </p:nvGrpSpPr>
        <p:grpSpPr>
          <a:xfrm>
            <a:off x="181930" y="5567507"/>
            <a:ext cx="3302271" cy="1418301"/>
            <a:chOff x="0" y="0"/>
            <a:chExt cx="4456166" cy="1913890"/>
          </a:xfrm>
        </p:grpSpPr>
        <p:sp>
          <p:nvSpPr>
            <p:cNvPr id="13" name="Freeform 13"/>
            <p:cNvSpPr/>
            <p:nvPr/>
          </p:nvSpPr>
          <p:spPr>
            <a:xfrm>
              <a:off x="0" y="0"/>
              <a:ext cx="4456166" cy="1913890"/>
            </a:xfrm>
            <a:custGeom>
              <a:avLst/>
              <a:gdLst/>
              <a:ahLst/>
              <a:cxnLst/>
              <a:rect l="l" t="t" r="r" b="b"/>
              <a:pathLst>
                <a:path w="4456166" h="1913890">
                  <a:moveTo>
                    <a:pt x="4331706" y="59690"/>
                  </a:moveTo>
                  <a:cubicBezTo>
                    <a:pt x="4367266" y="59690"/>
                    <a:pt x="4396476" y="88900"/>
                    <a:pt x="4396476" y="124460"/>
                  </a:cubicBezTo>
                  <a:lnTo>
                    <a:pt x="4396476" y="1789430"/>
                  </a:lnTo>
                  <a:cubicBezTo>
                    <a:pt x="4396476" y="1824990"/>
                    <a:pt x="4367266" y="1854200"/>
                    <a:pt x="4331706" y="1854200"/>
                  </a:cubicBezTo>
                  <a:lnTo>
                    <a:pt x="124460" y="1854200"/>
                  </a:lnTo>
                  <a:cubicBezTo>
                    <a:pt x="88900" y="1854200"/>
                    <a:pt x="59690" y="1824990"/>
                    <a:pt x="59690" y="1789430"/>
                  </a:cubicBezTo>
                  <a:lnTo>
                    <a:pt x="59690" y="124460"/>
                  </a:lnTo>
                  <a:cubicBezTo>
                    <a:pt x="59690" y="88900"/>
                    <a:pt x="88900" y="59690"/>
                    <a:pt x="124460" y="59690"/>
                  </a:cubicBezTo>
                  <a:lnTo>
                    <a:pt x="4331706" y="59690"/>
                  </a:lnTo>
                  <a:moveTo>
                    <a:pt x="4331706" y="0"/>
                  </a:moveTo>
                  <a:lnTo>
                    <a:pt x="124460" y="0"/>
                  </a:lnTo>
                  <a:cubicBezTo>
                    <a:pt x="55880" y="0"/>
                    <a:pt x="0" y="55880"/>
                    <a:pt x="0" y="124460"/>
                  </a:cubicBezTo>
                  <a:lnTo>
                    <a:pt x="0" y="1789430"/>
                  </a:lnTo>
                  <a:cubicBezTo>
                    <a:pt x="0" y="1858010"/>
                    <a:pt x="55880" y="1913890"/>
                    <a:pt x="124460" y="1913890"/>
                  </a:cubicBezTo>
                  <a:lnTo>
                    <a:pt x="4331706" y="1913890"/>
                  </a:lnTo>
                  <a:cubicBezTo>
                    <a:pt x="4400286" y="1913890"/>
                    <a:pt x="4456166" y="1858010"/>
                    <a:pt x="4456166" y="1789430"/>
                  </a:cubicBezTo>
                  <a:lnTo>
                    <a:pt x="4456166" y="124460"/>
                  </a:lnTo>
                  <a:cubicBezTo>
                    <a:pt x="4456166" y="55880"/>
                    <a:pt x="4400286" y="0"/>
                    <a:pt x="4331706" y="0"/>
                  </a:cubicBezTo>
                  <a:close/>
                </a:path>
              </a:pathLst>
            </a:custGeom>
            <a:solidFill>
              <a:srgbClr val="000000"/>
            </a:solidFill>
          </p:spPr>
        </p:sp>
      </p:grpSp>
      <p:grpSp>
        <p:nvGrpSpPr>
          <p:cNvPr id="14" name="Group 14"/>
          <p:cNvGrpSpPr/>
          <p:nvPr/>
        </p:nvGrpSpPr>
        <p:grpSpPr>
          <a:xfrm>
            <a:off x="3484202" y="5567507"/>
            <a:ext cx="3302271" cy="1418301"/>
            <a:chOff x="0" y="0"/>
            <a:chExt cx="4456166" cy="1913890"/>
          </a:xfrm>
        </p:grpSpPr>
        <p:sp>
          <p:nvSpPr>
            <p:cNvPr id="15" name="Freeform 15"/>
            <p:cNvSpPr/>
            <p:nvPr/>
          </p:nvSpPr>
          <p:spPr>
            <a:xfrm>
              <a:off x="0" y="0"/>
              <a:ext cx="4456166" cy="1913890"/>
            </a:xfrm>
            <a:custGeom>
              <a:avLst/>
              <a:gdLst/>
              <a:ahLst/>
              <a:cxnLst/>
              <a:rect l="l" t="t" r="r" b="b"/>
              <a:pathLst>
                <a:path w="4456166" h="1913890">
                  <a:moveTo>
                    <a:pt x="4331706" y="59690"/>
                  </a:moveTo>
                  <a:cubicBezTo>
                    <a:pt x="4367266" y="59690"/>
                    <a:pt x="4396476" y="88900"/>
                    <a:pt x="4396476" y="124460"/>
                  </a:cubicBezTo>
                  <a:lnTo>
                    <a:pt x="4396476" y="1789430"/>
                  </a:lnTo>
                  <a:cubicBezTo>
                    <a:pt x="4396476" y="1824990"/>
                    <a:pt x="4367266" y="1854200"/>
                    <a:pt x="4331706" y="1854200"/>
                  </a:cubicBezTo>
                  <a:lnTo>
                    <a:pt x="124460" y="1854200"/>
                  </a:lnTo>
                  <a:cubicBezTo>
                    <a:pt x="88900" y="1854200"/>
                    <a:pt x="59690" y="1824990"/>
                    <a:pt x="59690" y="1789430"/>
                  </a:cubicBezTo>
                  <a:lnTo>
                    <a:pt x="59690" y="124460"/>
                  </a:lnTo>
                  <a:cubicBezTo>
                    <a:pt x="59690" y="88900"/>
                    <a:pt x="88900" y="59690"/>
                    <a:pt x="124460" y="59690"/>
                  </a:cubicBezTo>
                  <a:lnTo>
                    <a:pt x="4331706" y="59690"/>
                  </a:lnTo>
                  <a:moveTo>
                    <a:pt x="4331706" y="0"/>
                  </a:moveTo>
                  <a:lnTo>
                    <a:pt x="124460" y="0"/>
                  </a:lnTo>
                  <a:cubicBezTo>
                    <a:pt x="55880" y="0"/>
                    <a:pt x="0" y="55880"/>
                    <a:pt x="0" y="124460"/>
                  </a:cubicBezTo>
                  <a:lnTo>
                    <a:pt x="0" y="1789430"/>
                  </a:lnTo>
                  <a:cubicBezTo>
                    <a:pt x="0" y="1858010"/>
                    <a:pt x="55880" y="1913890"/>
                    <a:pt x="124460" y="1913890"/>
                  </a:cubicBezTo>
                  <a:lnTo>
                    <a:pt x="4331706" y="1913890"/>
                  </a:lnTo>
                  <a:cubicBezTo>
                    <a:pt x="4400286" y="1913890"/>
                    <a:pt x="4456166" y="1858010"/>
                    <a:pt x="4456166" y="1789430"/>
                  </a:cubicBezTo>
                  <a:lnTo>
                    <a:pt x="4456166" y="124460"/>
                  </a:lnTo>
                  <a:cubicBezTo>
                    <a:pt x="4456166" y="55880"/>
                    <a:pt x="4400286" y="0"/>
                    <a:pt x="4331706" y="0"/>
                  </a:cubicBezTo>
                  <a:close/>
                </a:path>
              </a:pathLst>
            </a:custGeom>
            <a:solidFill>
              <a:srgbClr val="000000"/>
            </a:solidFill>
          </p:spPr>
        </p:sp>
      </p:grpSp>
      <p:grpSp>
        <p:nvGrpSpPr>
          <p:cNvPr id="16" name="Group 16"/>
          <p:cNvGrpSpPr/>
          <p:nvPr/>
        </p:nvGrpSpPr>
        <p:grpSpPr>
          <a:xfrm>
            <a:off x="6786473" y="5567507"/>
            <a:ext cx="2967127" cy="1418301"/>
            <a:chOff x="0" y="0"/>
            <a:chExt cx="4003915" cy="1913890"/>
          </a:xfrm>
        </p:grpSpPr>
        <p:sp>
          <p:nvSpPr>
            <p:cNvPr id="17" name="Freeform 17"/>
            <p:cNvSpPr/>
            <p:nvPr/>
          </p:nvSpPr>
          <p:spPr>
            <a:xfrm>
              <a:off x="0" y="0"/>
              <a:ext cx="4003915" cy="1913890"/>
            </a:xfrm>
            <a:custGeom>
              <a:avLst/>
              <a:gdLst/>
              <a:ahLst/>
              <a:cxnLst/>
              <a:rect l="l" t="t" r="r" b="b"/>
              <a:pathLst>
                <a:path w="4003915" h="1913890">
                  <a:moveTo>
                    <a:pt x="3879454" y="59690"/>
                  </a:moveTo>
                  <a:cubicBezTo>
                    <a:pt x="3915015" y="59690"/>
                    <a:pt x="3944224" y="88900"/>
                    <a:pt x="3944224" y="124460"/>
                  </a:cubicBezTo>
                  <a:lnTo>
                    <a:pt x="3944224" y="1789430"/>
                  </a:lnTo>
                  <a:cubicBezTo>
                    <a:pt x="3944224" y="1824990"/>
                    <a:pt x="3915015" y="1854200"/>
                    <a:pt x="3879454" y="1854200"/>
                  </a:cubicBezTo>
                  <a:lnTo>
                    <a:pt x="124460" y="1854200"/>
                  </a:lnTo>
                  <a:cubicBezTo>
                    <a:pt x="88900" y="1854200"/>
                    <a:pt x="59690" y="1824990"/>
                    <a:pt x="59690" y="1789430"/>
                  </a:cubicBezTo>
                  <a:lnTo>
                    <a:pt x="59690" y="124460"/>
                  </a:lnTo>
                  <a:cubicBezTo>
                    <a:pt x="59690" y="88900"/>
                    <a:pt x="88900" y="59690"/>
                    <a:pt x="124460" y="59690"/>
                  </a:cubicBezTo>
                  <a:lnTo>
                    <a:pt x="3879454" y="59690"/>
                  </a:lnTo>
                  <a:moveTo>
                    <a:pt x="3879454" y="0"/>
                  </a:moveTo>
                  <a:lnTo>
                    <a:pt x="124460" y="0"/>
                  </a:lnTo>
                  <a:cubicBezTo>
                    <a:pt x="55880" y="0"/>
                    <a:pt x="0" y="55880"/>
                    <a:pt x="0" y="124460"/>
                  </a:cubicBezTo>
                  <a:lnTo>
                    <a:pt x="0" y="1789430"/>
                  </a:lnTo>
                  <a:cubicBezTo>
                    <a:pt x="0" y="1858010"/>
                    <a:pt x="55880" y="1913890"/>
                    <a:pt x="124460" y="1913890"/>
                  </a:cubicBezTo>
                  <a:lnTo>
                    <a:pt x="3879455" y="1913890"/>
                  </a:lnTo>
                  <a:cubicBezTo>
                    <a:pt x="3948035" y="1913890"/>
                    <a:pt x="4003915" y="1858010"/>
                    <a:pt x="4003915" y="1789430"/>
                  </a:cubicBezTo>
                  <a:lnTo>
                    <a:pt x="4003915" y="124460"/>
                  </a:lnTo>
                  <a:cubicBezTo>
                    <a:pt x="4003915" y="55880"/>
                    <a:pt x="3948035" y="0"/>
                    <a:pt x="3879454" y="0"/>
                  </a:cubicBezTo>
                  <a:close/>
                </a:path>
              </a:pathLst>
            </a:custGeom>
            <a:solidFill>
              <a:srgbClr val="000000"/>
            </a:solidFill>
          </p:spPr>
        </p:sp>
      </p:grpSp>
      <p:pic>
        <p:nvPicPr>
          <p:cNvPr id="18" name="Picture 1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1930" y="1740682"/>
            <a:ext cx="3050583" cy="990224"/>
          </a:xfrm>
          <a:prstGeom prst="rect">
            <a:avLst/>
          </a:prstGeom>
        </p:spPr>
      </p:pic>
      <p:pic>
        <p:nvPicPr>
          <p:cNvPr id="19" name="Picture 1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967720" y="1740682"/>
            <a:ext cx="3050583" cy="990224"/>
          </a:xfrm>
          <a:prstGeom prst="rect">
            <a:avLst/>
          </a:prstGeom>
        </p:spPr>
      </p:pic>
      <p:pic>
        <p:nvPicPr>
          <p:cNvPr id="20" name="Picture 2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736484" y="1740682"/>
            <a:ext cx="3050583" cy="990224"/>
          </a:xfrm>
          <a:prstGeom prst="rect">
            <a:avLst/>
          </a:prstGeom>
        </p:spPr>
      </p:pic>
      <p:pic>
        <p:nvPicPr>
          <p:cNvPr id="21" name="Picture 2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156" t="9406" r="46352"/>
          <a:stretch>
            <a:fillRect/>
          </a:stretch>
        </p:blipFill>
        <p:spPr>
          <a:xfrm>
            <a:off x="8779704" y="1833832"/>
            <a:ext cx="838625" cy="897074"/>
          </a:xfrm>
          <a:prstGeom prst="rect">
            <a:avLst/>
          </a:prstGeom>
        </p:spPr>
      </p:pic>
      <p:pic>
        <p:nvPicPr>
          <p:cNvPr id="22" name="Picture 2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820499" y="2811099"/>
            <a:ext cx="757036" cy="1257915"/>
          </a:xfrm>
          <a:prstGeom prst="rect">
            <a:avLst/>
          </a:prstGeom>
        </p:spPr>
      </p:pic>
      <p:pic>
        <p:nvPicPr>
          <p:cNvPr id="23" name="Picture 2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399139" y="3440056"/>
            <a:ext cx="679620" cy="628957"/>
          </a:xfrm>
          <a:prstGeom prst="rect">
            <a:avLst/>
          </a:prstGeom>
        </p:spPr>
      </p:pic>
      <p:pic>
        <p:nvPicPr>
          <p:cNvPr id="24" name="Picture 2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678494" y="3113510"/>
            <a:ext cx="679620" cy="628957"/>
          </a:xfrm>
          <a:prstGeom prst="rect">
            <a:avLst/>
          </a:prstGeom>
        </p:spPr>
      </p:pic>
      <p:pic>
        <p:nvPicPr>
          <p:cNvPr id="25" name="Picture 2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018304" y="3427989"/>
            <a:ext cx="679620" cy="628957"/>
          </a:xfrm>
          <a:prstGeom prst="rect">
            <a:avLst/>
          </a:prstGeom>
        </p:spPr>
      </p:pic>
      <p:pic>
        <p:nvPicPr>
          <p:cNvPr id="26" name="Picture 2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81930" y="2811099"/>
            <a:ext cx="1340931" cy="1245847"/>
          </a:xfrm>
          <a:prstGeom prst="rect">
            <a:avLst/>
          </a:prstGeom>
        </p:spPr>
      </p:pic>
      <p:pic>
        <p:nvPicPr>
          <p:cNvPr id="27" name="Picture 2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3484202" y="4281711"/>
            <a:ext cx="1202809" cy="1245847"/>
          </a:xfrm>
          <a:prstGeom prst="rect">
            <a:avLst/>
          </a:prstGeom>
        </p:spPr>
      </p:pic>
      <p:pic>
        <p:nvPicPr>
          <p:cNvPr id="28" name="Picture 28"/>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477518" y="2811099"/>
            <a:ext cx="1118997" cy="1245847"/>
          </a:xfrm>
          <a:prstGeom prst="rect">
            <a:avLst/>
          </a:prstGeom>
        </p:spPr>
      </p:pic>
      <p:pic>
        <p:nvPicPr>
          <p:cNvPr id="29" name="Picture 29"/>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365099" y="5638530"/>
            <a:ext cx="974595" cy="1276255"/>
          </a:xfrm>
          <a:prstGeom prst="rect">
            <a:avLst/>
          </a:prstGeom>
        </p:spPr>
      </p:pic>
      <p:pic>
        <p:nvPicPr>
          <p:cNvPr id="30" name="Picture 30"/>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311905" y="4219824"/>
            <a:ext cx="1165613" cy="1277066"/>
          </a:xfrm>
          <a:prstGeom prst="rect">
            <a:avLst/>
          </a:prstGeom>
        </p:spPr>
      </p:pic>
      <p:pic>
        <p:nvPicPr>
          <p:cNvPr id="31" name="Picture 31"/>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5239799" y="2999717"/>
            <a:ext cx="778505" cy="1057229"/>
          </a:xfrm>
          <a:prstGeom prst="rect">
            <a:avLst/>
          </a:prstGeom>
        </p:spPr>
      </p:pic>
      <p:pic>
        <p:nvPicPr>
          <p:cNvPr id="32" name="Picture 32"/>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5101337" y="4251829"/>
            <a:ext cx="1275224" cy="1213057"/>
          </a:xfrm>
          <a:prstGeom prst="rect">
            <a:avLst/>
          </a:prstGeom>
        </p:spPr>
      </p:pic>
      <p:pic>
        <p:nvPicPr>
          <p:cNvPr id="33" name="Picture 33"/>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3603106" y="5786899"/>
            <a:ext cx="853092" cy="1127886"/>
          </a:xfrm>
          <a:prstGeom prst="rect">
            <a:avLst/>
          </a:prstGeom>
        </p:spPr>
      </p:pic>
      <p:pic>
        <p:nvPicPr>
          <p:cNvPr id="34" name="Picture 34"/>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5821683" y="5655611"/>
            <a:ext cx="876240" cy="1242093"/>
          </a:xfrm>
          <a:prstGeom prst="rect">
            <a:avLst/>
          </a:prstGeom>
        </p:spPr>
      </p:pic>
      <p:pic>
        <p:nvPicPr>
          <p:cNvPr id="35" name="Picture 35"/>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6786473" y="5685667"/>
            <a:ext cx="1483564" cy="1300141"/>
          </a:xfrm>
          <a:prstGeom prst="rect">
            <a:avLst/>
          </a:prstGeom>
        </p:spPr>
      </p:pic>
      <p:pic>
        <p:nvPicPr>
          <p:cNvPr id="36" name="Picture 36"/>
          <p:cNvPicPr>
            <a:picLocks noChangeAspect="1"/>
          </p:cNvPicPr>
          <p:nvPr/>
        </p:nvPicPr>
        <p:blipFill>
          <a:blip r:embed="rId28"/>
          <a:srcRect/>
          <a:stretch>
            <a:fillRect/>
          </a:stretch>
        </p:blipFill>
        <p:spPr>
          <a:xfrm>
            <a:off x="7397046" y="-73964"/>
            <a:ext cx="2356554" cy="2047498"/>
          </a:xfrm>
          <a:prstGeom prst="rect">
            <a:avLst/>
          </a:prstGeom>
        </p:spPr>
      </p:pic>
      <p:grpSp>
        <p:nvGrpSpPr>
          <p:cNvPr id="37" name="Group 37"/>
          <p:cNvGrpSpPr/>
          <p:nvPr/>
        </p:nvGrpSpPr>
        <p:grpSpPr>
          <a:xfrm>
            <a:off x="2427792" y="3159142"/>
            <a:ext cx="2737788" cy="897804"/>
            <a:chOff x="0" y="0"/>
            <a:chExt cx="3650384" cy="1197072"/>
          </a:xfrm>
        </p:grpSpPr>
        <p:sp>
          <p:nvSpPr>
            <p:cNvPr id="38" name="TextBox 38"/>
            <p:cNvSpPr txBox="1"/>
            <p:nvPr/>
          </p:nvSpPr>
          <p:spPr>
            <a:xfrm>
              <a:off x="0" y="38100"/>
              <a:ext cx="3650384" cy="655066"/>
            </a:xfrm>
            <a:prstGeom prst="rect">
              <a:avLst/>
            </a:prstGeom>
          </p:spPr>
          <p:txBody>
            <a:bodyPr lIns="0" tIns="0" rIns="0" bIns="0" rtlCol="0" anchor="t">
              <a:spAutoFit/>
            </a:bodyPr>
            <a:lstStyle/>
            <a:p>
              <a:pPr algn="ctr">
                <a:lnSpc>
                  <a:spcPts val="3615"/>
                </a:lnSpc>
              </a:pPr>
              <a:r>
                <a:rPr lang="en-US" sz="3411">
                  <a:solidFill>
                    <a:srgbClr val="000000"/>
                  </a:solidFill>
                  <a:latin typeface="Knewave Bold Italics"/>
                </a:rPr>
                <a:t>PRODUCTION</a:t>
              </a:r>
            </a:p>
          </p:txBody>
        </p:sp>
        <p:sp>
          <p:nvSpPr>
            <p:cNvPr id="39" name="TextBox 39"/>
            <p:cNvSpPr txBox="1"/>
            <p:nvPr/>
          </p:nvSpPr>
          <p:spPr>
            <a:xfrm>
              <a:off x="0" y="714729"/>
              <a:ext cx="3650384" cy="171127"/>
            </a:xfrm>
            <a:prstGeom prst="rect">
              <a:avLst/>
            </a:prstGeom>
          </p:spPr>
          <p:txBody>
            <a:bodyPr lIns="0" tIns="0" rIns="0" bIns="0" rtlCol="0" anchor="t">
              <a:spAutoFit/>
            </a:bodyPr>
            <a:lstStyle/>
            <a:p>
              <a:pPr algn="ctr">
                <a:lnSpc>
                  <a:spcPts val="943"/>
                </a:lnSpc>
              </a:pPr>
              <a:endParaRPr/>
            </a:p>
          </p:txBody>
        </p:sp>
        <p:sp>
          <p:nvSpPr>
            <p:cNvPr id="40" name="TextBox 40"/>
            <p:cNvSpPr txBox="1"/>
            <p:nvPr/>
          </p:nvSpPr>
          <p:spPr>
            <a:xfrm>
              <a:off x="0" y="1052086"/>
              <a:ext cx="3650384" cy="144986"/>
            </a:xfrm>
            <a:prstGeom prst="rect">
              <a:avLst/>
            </a:prstGeom>
          </p:spPr>
          <p:txBody>
            <a:bodyPr lIns="0" tIns="0" rIns="0" bIns="0" rtlCol="0" anchor="t">
              <a:spAutoFit/>
            </a:bodyPr>
            <a:lstStyle/>
            <a:p>
              <a:pPr algn="ctr">
                <a:lnSpc>
                  <a:spcPts val="853"/>
                </a:lnSpc>
              </a:pPr>
              <a:endParaRPr/>
            </a:p>
          </p:txBody>
        </p:sp>
      </p:grpSp>
      <p:grpSp>
        <p:nvGrpSpPr>
          <p:cNvPr id="41" name="Group 41"/>
          <p:cNvGrpSpPr/>
          <p:nvPr/>
        </p:nvGrpSpPr>
        <p:grpSpPr>
          <a:xfrm>
            <a:off x="2884145" y="1196530"/>
            <a:ext cx="4377630" cy="1039265"/>
            <a:chOff x="0" y="0"/>
            <a:chExt cx="5836840" cy="1385686"/>
          </a:xfrm>
        </p:grpSpPr>
        <p:sp>
          <p:nvSpPr>
            <p:cNvPr id="42" name="TextBox 42"/>
            <p:cNvSpPr txBox="1"/>
            <p:nvPr/>
          </p:nvSpPr>
          <p:spPr>
            <a:xfrm>
              <a:off x="0" y="66675"/>
              <a:ext cx="5836840" cy="735708"/>
            </a:xfrm>
            <a:prstGeom prst="rect">
              <a:avLst/>
            </a:prstGeom>
          </p:spPr>
          <p:txBody>
            <a:bodyPr lIns="0" tIns="0" rIns="0" bIns="0" rtlCol="0" anchor="t">
              <a:spAutoFit/>
            </a:bodyPr>
            <a:lstStyle/>
            <a:p>
              <a:pPr algn="ctr">
                <a:lnSpc>
                  <a:spcPts val="4185"/>
                </a:lnSpc>
              </a:pPr>
              <a:r>
                <a:rPr lang="en-US" sz="3948">
                  <a:solidFill>
                    <a:srgbClr val="000000"/>
                  </a:solidFill>
                  <a:latin typeface="Knewave Bold Italics"/>
                </a:rPr>
                <a:t>FARMING FACILITY</a:t>
              </a:r>
            </a:p>
          </p:txBody>
        </p:sp>
        <p:sp>
          <p:nvSpPr>
            <p:cNvPr id="43" name="TextBox 43"/>
            <p:cNvSpPr txBox="1"/>
            <p:nvPr/>
          </p:nvSpPr>
          <p:spPr>
            <a:xfrm>
              <a:off x="0" y="833347"/>
              <a:ext cx="5836840" cy="192087"/>
            </a:xfrm>
            <a:prstGeom prst="rect">
              <a:avLst/>
            </a:prstGeom>
          </p:spPr>
          <p:txBody>
            <a:bodyPr lIns="0" tIns="0" rIns="0" bIns="0" rtlCol="0" anchor="t">
              <a:spAutoFit/>
            </a:bodyPr>
            <a:lstStyle/>
            <a:p>
              <a:pPr algn="ctr">
                <a:lnSpc>
                  <a:spcPts val="1091"/>
                </a:lnSpc>
              </a:pPr>
              <a:endParaRPr/>
            </a:p>
          </p:txBody>
        </p:sp>
        <p:sp>
          <p:nvSpPr>
            <p:cNvPr id="44" name="TextBox 44"/>
            <p:cNvSpPr txBox="1"/>
            <p:nvPr/>
          </p:nvSpPr>
          <p:spPr>
            <a:xfrm>
              <a:off x="0" y="1212832"/>
              <a:ext cx="5836840" cy="172854"/>
            </a:xfrm>
            <a:prstGeom prst="rect">
              <a:avLst/>
            </a:prstGeom>
          </p:spPr>
          <p:txBody>
            <a:bodyPr lIns="0" tIns="0" rIns="0" bIns="0" rtlCol="0" anchor="t">
              <a:spAutoFit/>
            </a:bodyPr>
            <a:lstStyle/>
            <a:p>
              <a:pPr algn="ctr">
                <a:lnSpc>
                  <a:spcPts val="988"/>
                </a:lnSpc>
              </a:pPr>
              <a:endParaRPr/>
            </a:p>
          </p:txBody>
        </p:sp>
      </p:grpSp>
      <p:grpSp>
        <p:nvGrpSpPr>
          <p:cNvPr id="45" name="Group 45"/>
          <p:cNvGrpSpPr/>
          <p:nvPr/>
        </p:nvGrpSpPr>
        <p:grpSpPr>
          <a:xfrm>
            <a:off x="6376561" y="3159142"/>
            <a:ext cx="2737788" cy="897804"/>
            <a:chOff x="0" y="0"/>
            <a:chExt cx="3650384" cy="1197072"/>
          </a:xfrm>
        </p:grpSpPr>
        <p:sp>
          <p:nvSpPr>
            <p:cNvPr id="46" name="TextBox 46"/>
            <p:cNvSpPr txBox="1"/>
            <p:nvPr/>
          </p:nvSpPr>
          <p:spPr>
            <a:xfrm>
              <a:off x="0" y="38100"/>
              <a:ext cx="3650384" cy="655066"/>
            </a:xfrm>
            <a:prstGeom prst="rect">
              <a:avLst/>
            </a:prstGeom>
          </p:spPr>
          <p:txBody>
            <a:bodyPr lIns="0" tIns="0" rIns="0" bIns="0" rtlCol="0" anchor="t">
              <a:spAutoFit/>
            </a:bodyPr>
            <a:lstStyle/>
            <a:p>
              <a:pPr algn="ctr">
                <a:lnSpc>
                  <a:spcPts val="3615"/>
                </a:lnSpc>
              </a:pPr>
              <a:r>
                <a:rPr lang="en-US" sz="3411">
                  <a:solidFill>
                    <a:srgbClr val="000000"/>
                  </a:solidFill>
                  <a:latin typeface="Knewave Bold Italics"/>
                </a:rPr>
                <a:t>INVENTORY</a:t>
              </a:r>
            </a:p>
          </p:txBody>
        </p:sp>
        <p:sp>
          <p:nvSpPr>
            <p:cNvPr id="47" name="TextBox 47"/>
            <p:cNvSpPr txBox="1"/>
            <p:nvPr/>
          </p:nvSpPr>
          <p:spPr>
            <a:xfrm>
              <a:off x="0" y="714729"/>
              <a:ext cx="3650384" cy="171127"/>
            </a:xfrm>
            <a:prstGeom prst="rect">
              <a:avLst/>
            </a:prstGeom>
          </p:spPr>
          <p:txBody>
            <a:bodyPr lIns="0" tIns="0" rIns="0" bIns="0" rtlCol="0" anchor="t">
              <a:spAutoFit/>
            </a:bodyPr>
            <a:lstStyle/>
            <a:p>
              <a:pPr algn="ctr">
                <a:lnSpc>
                  <a:spcPts val="943"/>
                </a:lnSpc>
              </a:pPr>
              <a:endParaRPr/>
            </a:p>
          </p:txBody>
        </p:sp>
        <p:sp>
          <p:nvSpPr>
            <p:cNvPr id="48" name="TextBox 48"/>
            <p:cNvSpPr txBox="1"/>
            <p:nvPr/>
          </p:nvSpPr>
          <p:spPr>
            <a:xfrm>
              <a:off x="0" y="1052086"/>
              <a:ext cx="3650384" cy="144986"/>
            </a:xfrm>
            <a:prstGeom prst="rect">
              <a:avLst/>
            </a:prstGeom>
          </p:spPr>
          <p:txBody>
            <a:bodyPr lIns="0" tIns="0" rIns="0" bIns="0" rtlCol="0" anchor="t">
              <a:spAutoFit/>
            </a:bodyPr>
            <a:lstStyle/>
            <a:p>
              <a:pPr algn="ctr">
                <a:lnSpc>
                  <a:spcPts val="853"/>
                </a:lnSpc>
              </a:pPr>
              <a:endParaRPr/>
            </a:p>
          </p:txBody>
        </p:sp>
      </p:grpSp>
      <p:grpSp>
        <p:nvGrpSpPr>
          <p:cNvPr id="49" name="Group 49"/>
          <p:cNvGrpSpPr/>
          <p:nvPr/>
        </p:nvGrpSpPr>
        <p:grpSpPr>
          <a:xfrm>
            <a:off x="1304861" y="4567082"/>
            <a:ext cx="2737788" cy="897804"/>
            <a:chOff x="0" y="0"/>
            <a:chExt cx="3650384" cy="1197072"/>
          </a:xfrm>
        </p:grpSpPr>
        <p:sp>
          <p:nvSpPr>
            <p:cNvPr id="50" name="TextBox 50"/>
            <p:cNvSpPr txBox="1"/>
            <p:nvPr/>
          </p:nvSpPr>
          <p:spPr>
            <a:xfrm>
              <a:off x="0" y="38100"/>
              <a:ext cx="3650384" cy="655066"/>
            </a:xfrm>
            <a:prstGeom prst="rect">
              <a:avLst/>
            </a:prstGeom>
          </p:spPr>
          <p:txBody>
            <a:bodyPr lIns="0" tIns="0" rIns="0" bIns="0" rtlCol="0" anchor="t">
              <a:spAutoFit/>
            </a:bodyPr>
            <a:lstStyle/>
            <a:p>
              <a:pPr algn="ctr">
                <a:lnSpc>
                  <a:spcPts val="3615"/>
                </a:lnSpc>
              </a:pPr>
              <a:r>
                <a:rPr lang="en-US" sz="3411">
                  <a:solidFill>
                    <a:srgbClr val="000000"/>
                  </a:solidFill>
                  <a:latin typeface="Knewave Bold Italics"/>
                </a:rPr>
                <a:t>SHIPPING</a:t>
              </a:r>
            </a:p>
          </p:txBody>
        </p:sp>
        <p:sp>
          <p:nvSpPr>
            <p:cNvPr id="51" name="TextBox 51"/>
            <p:cNvSpPr txBox="1"/>
            <p:nvPr/>
          </p:nvSpPr>
          <p:spPr>
            <a:xfrm>
              <a:off x="0" y="714729"/>
              <a:ext cx="3650384" cy="171127"/>
            </a:xfrm>
            <a:prstGeom prst="rect">
              <a:avLst/>
            </a:prstGeom>
          </p:spPr>
          <p:txBody>
            <a:bodyPr lIns="0" tIns="0" rIns="0" bIns="0" rtlCol="0" anchor="t">
              <a:spAutoFit/>
            </a:bodyPr>
            <a:lstStyle/>
            <a:p>
              <a:pPr algn="ctr">
                <a:lnSpc>
                  <a:spcPts val="943"/>
                </a:lnSpc>
              </a:pPr>
              <a:endParaRPr/>
            </a:p>
          </p:txBody>
        </p:sp>
        <p:sp>
          <p:nvSpPr>
            <p:cNvPr id="52" name="TextBox 52"/>
            <p:cNvSpPr txBox="1"/>
            <p:nvPr/>
          </p:nvSpPr>
          <p:spPr>
            <a:xfrm>
              <a:off x="0" y="1052086"/>
              <a:ext cx="3650384" cy="144986"/>
            </a:xfrm>
            <a:prstGeom prst="rect">
              <a:avLst/>
            </a:prstGeom>
          </p:spPr>
          <p:txBody>
            <a:bodyPr lIns="0" tIns="0" rIns="0" bIns="0" rtlCol="0" anchor="t">
              <a:spAutoFit/>
            </a:bodyPr>
            <a:lstStyle/>
            <a:p>
              <a:pPr algn="ctr">
                <a:lnSpc>
                  <a:spcPts val="853"/>
                </a:lnSpc>
              </a:pPr>
              <a:endParaRPr/>
            </a:p>
          </p:txBody>
        </p:sp>
      </p:grpSp>
      <p:grpSp>
        <p:nvGrpSpPr>
          <p:cNvPr id="53" name="Group 53"/>
          <p:cNvGrpSpPr/>
          <p:nvPr/>
        </p:nvGrpSpPr>
        <p:grpSpPr>
          <a:xfrm>
            <a:off x="6461229" y="4567082"/>
            <a:ext cx="2737788" cy="897804"/>
            <a:chOff x="0" y="0"/>
            <a:chExt cx="3650384" cy="1197072"/>
          </a:xfrm>
        </p:grpSpPr>
        <p:sp>
          <p:nvSpPr>
            <p:cNvPr id="54" name="TextBox 54"/>
            <p:cNvSpPr txBox="1"/>
            <p:nvPr/>
          </p:nvSpPr>
          <p:spPr>
            <a:xfrm>
              <a:off x="0" y="38100"/>
              <a:ext cx="3650384" cy="655066"/>
            </a:xfrm>
            <a:prstGeom prst="rect">
              <a:avLst/>
            </a:prstGeom>
          </p:spPr>
          <p:txBody>
            <a:bodyPr lIns="0" tIns="0" rIns="0" bIns="0" rtlCol="0" anchor="t">
              <a:spAutoFit/>
            </a:bodyPr>
            <a:lstStyle/>
            <a:p>
              <a:pPr algn="ctr">
                <a:lnSpc>
                  <a:spcPts val="3615"/>
                </a:lnSpc>
              </a:pPr>
              <a:r>
                <a:rPr lang="en-US" sz="3411">
                  <a:solidFill>
                    <a:srgbClr val="000000"/>
                  </a:solidFill>
                  <a:latin typeface="Knewave Bold Italics"/>
                </a:rPr>
                <a:t>TECH TEAM</a:t>
              </a:r>
            </a:p>
          </p:txBody>
        </p:sp>
        <p:sp>
          <p:nvSpPr>
            <p:cNvPr id="55" name="TextBox 55"/>
            <p:cNvSpPr txBox="1"/>
            <p:nvPr/>
          </p:nvSpPr>
          <p:spPr>
            <a:xfrm>
              <a:off x="0" y="714729"/>
              <a:ext cx="3650384" cy="171127"/>
            </a:xfrm>
            <a:prstGeom prst="rect">
              <a:avLst/>
            </a:prstGeom>
          </p:spPr>
          <p:txBody>
            <a:bodyPr lIns="0" tIns="0" rIns="0" bIns="0" rtlCol="0" anchor="t">
              <a:spAutoFit/>
            </a:bodyPr>
            <a:lstStyle/>
            <a:p>
              <a:pPr algn="ctr">
                <a:lnSpc>
                  <a:spcPts val="943"/>
                </a:lnSpc>
              </a:pPr>
              <a:endParaRPr/>
            </a:p>
          </p:txBody>
        </p:sp>
        <p:sp>
          <p:nvSpPr>
            <p:cNvPr id="56" name="TextBox 56"/>
            <p:cNvSpPr txBox="1"/>
            <p:nvPr/>
          </p:nvSpPr>
          <p:spPr>
            <a:xfrm>
              <a:off x="0" y="1052086"/>
              <a:ext cx="3650384" cy="144986"/>
            </a:xfrm>
            <a:prstGeom prst="rect">
              <a:avLst/>
            </a:prstGeom>
          </p:spPr>
          <p:txBody>
            <a:bodyPr lIns="0" tIns="0" rIns="0" bIns="0" rtlCol="0" anchor="t">
              <a:spAutoFit/>
            </a:bodyPr>
            <a:lstStyle/>
            <a:p>
              <a:pPr algn="ctr">
                <a:lnSpc>
                  <a:spcPts val="853"/>
                </a:lnSpc>
              </a:pPr>
              <a:endParaRPr/>
            </a:p>
          </p:txBody>
        </p:sp>
      </p:grpSp>
      <p:grpSp>
        <p:nvGrpSpPr>
          <p:cNvPr id="57" name="Group 57"/>
          <p:cNvGrpSpPr/>
          <p:nvPr/>
        </p:nvGrpSpPr>
        <p:grpSpPr>
          <a:xfrm>
            <a:off x="1339693" y="5786899"/>
            <a:ext cx="1861140" cy="1357027"/>
            <a:chOff x="0" y="0"/>
            <a:chExt cx="2481521" cy="1809369"/>
          </a:xfrm>
        </p:grpSpPr>
        <p:sp>
          <p:nvSpPr>
            <p:cNvPr id="58" name="TextBox 58"/>
            <p:cNvSpPr txBox="1"/>
            <p:nvPr/>
          </p:nvSpPr>
          <p:spPr>
            <a:xfrm>
              <a:off x="0" y="38100"/>
              <a:ext cx="2481521" cy="1267363"/>
            </a:xfrm>
            <a:prstGeom prst="rect">
              <a:avLst/>
            </a:prstGeom>
          </p:spPr>
          <p:txBody>
            <a:bodyPr lIns="0" tIns="0" rIns="0" bIns="0" rtlCol="0" anchor="t">
              <a:spAutoFit/>
            </a:bodyPr>
            <a:lstStyle/>
            <a:p>
              <a:pPr algn="ctr">
                <a:lnSpc>
                  <a:spcPts val="3615"/>
                </a:lnSpc>
              </a:pPr>
              <a:r>
                <a:rPr lang="en-US" sz="3411">
                  <a:solidFill>
                    <a:srgbClr val="000000"/>
                  </a:solidFill>
                  <a:latin typeface="Knewave Bold Italics"/>
                </a:rPr>
                <a:t>FRONT DESK</a:t>
              </a:r>
            </a:p>
          </p:txBody>
        </p:sp>
        <p:sp>
          <p:nvSpPr>
            <p:cNvPr id="59" name="TextBox 59"/>
            <p:cNvSpPr txBox="1"/>
            <p:nvPr/>
          </p:nvSpPr>
          <p:spPr>
            <a:xfrm>
              <a:off x="0" y="1327026"/>
              <a:ext cx="2481521" cy="171127"/>
            </a:xfrm>
            <a:prstGeom prst="rect">
              <a:avLst/>
            </a:prstGeom>
          </p:spPr>
          <p:txBody>
            <a:bodyPr lIns="0" tIns="0" rIns="0" bIns="0" rtlCol="0" anchor="t">
              <a:spAutoFit/>
            </a:bodyPr>
            <a:lstStyle/>
            <a:p>
              <a:pPr algn="ctr">
                <a:lnSpc>
                  <a:spcPts val="943"/>
                </a:lnSpc>
              </a:pPr>
              <a:endParaRPr/>
            </a:p>
          </p:txBody>
        </p:sp>
        <p:sp>
          <p:nvSpPr>
            <p:cNvPr id="60" name="TextBox 60"/>
            <p:cNvSpPr txBox="1"/>
            <p:nvPr/>
          </p:nvSpPr>
          <p:spPr>
            <a:xfrm>
              <a:off x="0" y="1664382"/>
              <a:ext cx="2481521" cy="144986"/>
            </a:xfrm>
            <a:prstGeom prst="rect">
              <a:avLst/>
            </a:prstGeom>
          </p:spPr>
          <p:txBody>
            <a:bodyPr lIns="0" tIns="0" rIns="0" bIns="0" rtlCol="0" anchor="t">
              <a:spAutoFit/>
            </a:bodyPr>
            <a:lstStyle/>
            <a:p>
              <a:pPr algn="ctr">
                <a:lnSpc>
                  <a:spcPts val="853"/>
                </a:lnSpc>
              </a:pPr>
              <a:endParaRPr/>
            </a:p>
          </p:txBody>
        </p:sp>
      </p:grpSp>
      <p:grpSp>
        <p:nvGrpSpPr>
          <p:cNvPr id="61" name="Group 61"/>
          <p:cNvGrpSpPr/>
          <p:nvPr/>
        </p:nvGrpSpPr>
        <p:grpSpPr>
          <a:xfrm>
            <a:off x="4170766" y="6016510"/>
            <a:ext cx="1861140" cy="897804"/>
            <a:chOff x="0" y="0"/>
            <a:chExt cx="2481521" cy="1197072"/>
          </a:xfrm>
        </p:grpSpPr>
        <p:sp>
          <p:nvSpPr>
            <p:cNvPr id="62" name="TextBox 62"/>
            <p:cNvSpPr txBox="1"/>
            <p:nvPr/>
          </p:nvSpPr>
          <p:spPr>
            <a:xfrm>
              <a:off x="0" y="38100"/>
              <a:ext cx="2481521" cy="655066"/>
            </a:xfrm>
            <a:prstGeom prst="rect">
              <a:avLst/>
            </a:prstGeom>
          </p:spPr>
          <p:txBody>
            <a:bodyPr lIns="0" tIns="0" rIns="0" bIns="0" rtlCol="0" anchor="t">
              <a:spAutoFit/>
            </a:bodyPr>
            <a:lstStyle/>
            <a:p>
              <a:pPr algn="ctr">
                <a:lnSpc>
                  <a:spcPts val="3615"/>
                </a:lnSpc>
              </a:pPr>
              <a:r>
                <a:rPr lang="en-US" sz="3411">
                  <a:solidFill>
                    <a:srgbClr val="000000"/>
                  </a:solidFill>
                  <a:latin typeface="Knewave Bold Italics"/>
                </a:rPr>
                <a:t>CAFE</a:t>
              </a:r>
            </a:p>
          </p:txBody>
        </p:sp>
        <p:sp>
          <p:nvSpPr>
            <p:cNvPr id="63" name="TextBox 63"/>
            <p:cNvSpPr txBox="1"/>
            <p:nvPr/>
          </p:nvSpPr>
          <p:spPr>
            <a:xfrm>
              <a:off x="0" y="714729"/>
              <a:ext cx="2481521" cy="171127"/>
            </a:xfrm>
            <a:prstGeom prst="rect">
              <a:avLst/>
            </a:prstGeom>
          </p:spPr>
          <p:txBody>
            <a:bodyPr lIns="0" tIns="0" rIns="0" bIns="0" rtlCol="0" anchor="t">
              <a:spAutoFit/>
            </a:bodyPr>
            <a:lstStyle/>
            <a:p>
              <a:pPr algn="ctr">
                <a:lnSpc>
                  <a:spcPts val="943"/>
                </a:lnSpc>
              </a:pPr>
              <a:endParaRPr/>
            </a:p>
          </p:txBody>
        </p:sp>
        <p:sp>
          <p:nvSpPr>
            <p:cNvPr id="64" name="TextBox 64"/>
            <p:cNvSpPr txBox="1"/>
            <p:nvPr/>
          </p:nvSpPr>
          <p:spPr>
            <a:xfrm>
              <a:off x="0" y="1052086"/>
              <a:ext cx="2481521" cy="144986"/>
            </a:xfrm>
            <a:prstGeom prst="rect">
              <a:avLst/>
            </a:prstGeom>
          </p:spPr>
          <p:txBody>
            <a:bodyPr lIns="0" tIns="0" rIns="0" bIns="0" rtlCol="0" anchor="t">
              <a:spAutoFit/>
            </a:bodyPr>
            <a:lstStyle/>
            <a:p>
              <a:pPr algn="ctr">
                <a:lnSpc>
                  <a:spcPts val="853"/>
                </a:lnSpc>
              </a:pPr>
              <a:endParaRPr/>
            </a:p>
          </p:txBody>
        </p:sp>
      </p:grpSp>
      <p:grpSp>
        <p:nvGrpSpPr>
          <p:cNvPr id="65" name="Group 65"/>
          <p:cNvGrpSpPr/>
          <p:nvPr/>
        </p:nvGrpSpPr>
        <p:grpSpPr>
          <a:xfrm>
            <a:off x="8027730" y="5685667"/>
            <a:ext cx="1725870" cy="952659"/>
            <a:chOff x="0" y="0"/>
            <a:chExt cx="2301160" cy="1270213"/>
          </a:xfrm>
        </p:grpSpPr>
        <p:sp>
          <p:nvSpPr>
            <p:cNvPr id="66" name="TextBox 66"/>
            <p:cNvSpPr txBox="1"/>
            <p:nvPr/>
          </p:nvSpPr>
          <p:spPr>
            <a:xfrm>
              <a:off x="0" y="28575"/>
              <a:ext cx="2301160" cy="887886"/>
            </a:xfrm>
            <a:prstGeom prst="rect">
              <a:avLst/>
            </a:prstGeom>
          </p:spPr>
          <p:txBody>
            <a:bodyPr lIns="0" tIns="0" rIns="0" bIns="0" rtlCol="0" anchor="t">
              <a:spAutoFit/>
            </a:bodyPr>
            <a:lstStyle/>
            <a:p>
              <a:pPr algn="ctr">
                <a:lnSpc>
                  <a:spcPts val="2538"/>
                </a:lnSpc>
              </a:pPr>
              <a:r>
                <a:rPr lang="en-US" sz="2394">
                  <a:solidFill>
                    <a:srgbClr val="000000"/>
                  </a:solidFill>
                  <a:latin typeface="Knewave Bold Italics"/>
                </a:rPr>
                <a:t>EMPLOYEE REST AREA</a:t>
              </a:r>
            </a:p>
          </p:txBody>
        </p:sp>
        <p:sp>
          <p:nvSpPr>
            <p:cNvPr id="67" name="TextBox 67"/>
            <p:cNvSpPr txBox="1"/>
            <p:nvPr/>
          </p:nvSpPr>
          <p:spPr>
            <a:xfrm>
              <a:off x="0" y="939296"/>
              <a:ext cx="2301160" cy="112438"/>
            </a:xfrm>
            <a:prstGeom prst="rect">
              <a:avLst/>
            </a:prstGeom>
          </p:spPr>
          <p:txBody>
            <a:bodyPr lIns="0" tIns="0" rIns="0" bIns="0" rtlCol="0" anchor="t">
              <a:spAutoFit/>
            </a:bodyPr>
            <a:lstStyle/>
            <a:p>
              <a:pPr algn="ctr">
                <a:lnSpc>
                  <a:spcPts val="662"/>
                </a:lnSpc>
              </a:pPr>
              <a:endParaRPr/>
            </a:p>
          </p:txBody>
        </p:sp>
        <p:sp>
          <p:nvSpPr>
            <p:cNvPr id="68" name="TextBox 68"/>
            <p:cNvSpPr txBox="1"/>
            <p:nvPr/>
          </p:nvSpPr>
          <p:spPr>
            <a:xfrm>
              <a:off x="0" y="1178964"/>
              <a:ext cx="2301160" cy="91248"/>
            </a:xfrm>
            <a:prstGeom prst="rect">
              <a:avLst/>
            </a:prstGeom>
          </p:spPr>
          <p:txBody>
            <a:bodyPr lIns="0" tIns="0" rIns="0" bIns="0" rtlCol="0" anchor="t">
              <a:spAutoFit/>
            </a:bodyPr>
            <a:lstStyle/>
            <a:p>
              <a:pPr algn="ctr">
                <a:lnSpc>
                  <a:spcPts val="599"/>
                </a:lnSpc>
              </a:pPr>
              <a:endParaRPr/>
            </a:p>
          </p:txBody>
        </p:sp>
      </p:grpSp>
      <p:sp>
        <p:nvSpPr>
          <p:cNvPr id="69" name="TextBox 69"/>
          <p:cNvSpPr txBox="1"/>
          <p:nvPr/>
        </p:nvSpPr>
        <p:spPr>
          <a:xfrm>
            <a:off x="2037016" y="266524"/>
            <a:ext cx="5793107" cy="650592"/>
          </a:xfrm>
          <a:prstGeom prst="rect">
            <a:avLst/>
          </a:prstGeom>
        </p:spPr>
        <p:txBody>
          <a:bodyPr lIns="0" tIns="0" rIns="0" bIns="0" rtlCol="0" anchor="t">
            <a:spAutoFit/>
          </a:bodyPr>
          <a:lstStyle/>
          <a:p>
            <a:pPr algn="ctr">
              <a:lnSpc>
                <a:spcPts val="4902"/>
              </a:lnSpc>
            </a:pPr>
            <a:r>
              <a:rPr lang="en-US" sz="4902">
                <a:solidFill>
                  <a:srgbClr val="00892C"/>
                </a:solidFill>
                <a:latin typeface="Libre Franklin Black Bold"/>
              </a:rPr>
              <a:t>PROTOTYPING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4245" y="406400"/>
            <a:ext cx="9753600" cy="65024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393795"/>
            <a:ext cx="9791414" cy="652761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714</Words>
  <Application>Microsoft Office PowerPoint</Application>
  <PresentationFormat>Custom</PresentationFormat>
  <Paragraphs>148</Paragraphs>
  <Slides>17</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17</vt:i4>
      </vt:variant>
    </vt:vector>
  </HeadingPairs>
  <TitlesOfParts>
    <vt:vector size="32" baseType="lpstr">
      <vt:lpstr>League Spartan</vt:lpstr>
      <vt:lpstr>Mansalva</vt:lpstr>
      <vt:lpstr>DM Sans Bold</vt:lpstr>
      <vt:lpstr>Telegraf</vt:lpstr>
      <vt:lpstr>Roboto</vt:lpstr>
      <vt:lpstr>Libre Franklin Black Bold</vt:lpstr>
      <vt:lpstr>DM Sans</vt:lpstr>
      <vt:lpstr>Calibri</vt:lpstr>
      <vt:lpstr>Roboto Bold</vt:lpstr>
      <vt:lpstr>Arial</vt:lpstr>
      <vt:lpstr>Mansalva Bold</vt:lpstr>
      <vt:lpstr>Telegraf Medium</vt:lpstr>
      <vt:lpstr>League Spartan Bold</vt:lpstr>
      <vt:lpstr>Knewave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Colorful Healthy Food Marketing Plan Presentation</dc:title>
  <cp:lastModifiedBy>Nithish Reddy</cp:lastModifiedBy>
  <cp:revision>3</cp:revision>
  <dcterms:created xsi:type="dcterms:W3CDTF">2006-08-16T00:00:00Z</dcterms:created>
  <dcterms:modified xsi:type="dcterms:W3CDTF">2021-11-25T04:47:07Z</dcterms:modified>
  <dc:identifier>DAEmxGNTC-w</dc:identifier>
</cp:coreProperties>
</file>